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1.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162.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61.xml" ContentType="application/vnd.openxmlformats-officedocument.presentationml.tags+xml"/>
  <Override PartName="/ppt/tags/tag164.xml" ContentType="application/vnd.openxmlformats-officedocument.presentationml.tags+xml"/>
  <Override PartName="/ppt/tags/tag17.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63.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0.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283.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6"/>
  </p:notesMasterIdLst>
  <p:sldIdLst>
    <p:sldId id="256" r:id="rId2"/>
    <p:sldId id="257" r:id="rId3"/>
    <p:sldId id="258" r:id="rId4"/>
    <p:sldId id="259" r:id="rId5"/>
    <p:sldId id="260" r:id="rId6"/>
    <p:sldId id="261" r:id="rId7"/>
    <p:sldId id="262" r:id="rId8"/>
    <p:sldId id="264" r:id="rId9"/>
    <p:sldId id="263" r:id="rId10"/>
    <p:sldId id="265" r:id="rId11"/>
    <p:sldId id="267" r:id="rId12"/>
    <p:sldId id="266" r:id="rId13"/>
    <p:sldId id="268" r:id="rId14"/>
    <p:sldId id="270" r:id="rId15"/>
    <p:sldId id="269" r:id="rId16"/>
    <p:sldId id="271" r:id="rId17"/>
    <p:sldId id="272" r:id="rId18"/>
    <p:sldId id="274" r:id="rId19"/>
    <p:sldId id="273" r:id="rId20"/>
    <p:sldId id="276" r:id="rId21"/>
    <p:sldId id="275" r:id="rId22"/>
    <p:sldId id="277" r:id="rId23"/>
    <p:sldId id="278" r:id="rId24"/>
    <p:sldId id="279" r:id="rId25"/>
    <p:sldId id="280" r:id="rId26"/>
    <p:sldId id="281" r:id="rId27"/>
    <p:sldId id="282" r:id="rId28"/>
    <p:sldId id="283" r:id="rId29"/>
    <p:sldId id="284" r:id="rId30"/>
    <p:sldId id="286" r:id="rId31"/>
    <p:sldId id="285" r:id="rId32"/>
    <p:sldId id="288" r:id="rId33"/>
    <p:sldId id="287" r:id="rId34"/>
    <p:sldId id="289" r:id="rId35"/>
    <p:sldId id="290" r:id="rId36"/>
    <p:sldId id="291" r:id="rId37"/>
    <p:sldId id="292" r:id="rId38"/>
    <p:sldId id="293" r:id="rId39"/>
    <p:sldId id="294" r:id="rId40"/>
    <p:sldId id="295" r:id="rId41"/>
    <p:sldId id="297" r:id="rId42"/>
    <p:sldId id="298" r:id="rId43"/>
    <p:sldId id="296" r:id="rId44"/>
    <p:sldId id="299" r:id="rId45"/>
    <p:sldId id="300" r:id="rId46"/>
    <p:sldId id="301" r:id="rId47"/>
    <p:sldId id="302" r:id="rId48"/>
    <p:sldId id="303" r:id="rId49"/>
    <p:sldId id="304" r:id="rId50"/>
    <p:sldId id="305" r:id="rId51"/>
    <p:sldId id="306" r:id="rId52"/>
    <p:sldId id="308" r:id="rId53"/>
    <p:sldId id="309" r:id="rId54"/>
    <p:sldId id="310" r:id="rId55"/>
    <p:sldId id="311" r:id="rId56"/>
    <p:sldId id="307" r:id="rId57"/>
    <p:sldId id="312" r:id="rId58"/>
    <p:sldId id="313" r:id="rId59"/>
    <p:sldId id="314" r:id="rId60"/>
    <p:sldId id="315" r:id="rId61"/>
    <p:sldId id="316" r:id="rId62"/>
    <p:sldId id="317" r:id="rId63"/>
    <p:sldId id="318" r:id="rId64"/>
    <p:sldId id="319" r:id="rId65"/>
    <p:sldId id="320" r:id="rId66"/>
    <p:sldId id="321" r:id="rId67"/>
    <p:sldId id="322" r:id="rId68"/>
    <p:sldId id="324" r:id="rId69"/>
    <p:sldId id="323" r:id="rId70"/>
    <p:sldId id="325" r:id="rId71"/>
    <p:sldId id="326" r:id="rId72"/>
    <p:sldId id="328" r:id="rId73"/>
    <p:sldId id="327" r:id="rId74"/>
    <p:sldId id="329"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lla Rouliere" initials="sR" lastIdx="2" clrIdx="0">
    <p:extLst>
      <p:ext uri="{19B8F6BF-5375-455C-9EA6-DF929625EA0E}">
        <p15:presenceInfo xmlns:p15="http://schemas.microsoft.com/office/powerpoint/2012/main" userId="S::stella.rouliere@inform-stella.fr::c82f1803-2645-49f6-b702-766ace1b51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27T10:55:21.664" idx="1">
    <p:pos x="10" y="10"/>
    <p:text>Example avec net-user en cmd &amp; get-dcaduser + filter</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27T11:08:42.945" idx="2">
    <p:pos x="10" y="10"/>
    <p:text>TP commandes indispensables et langage objet</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8F950-E881-4615-BC74-8CB5490E72A0}" type="datetimeFigureOut">
              <a:rPr lang="fr-FR" smtClean="0"/>
              <a:t>27/09/2020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8913F-2BA4-42F5-9F81-883DD87888F3}" type="slidenum">
              <a:rPr lang="fr-FR" smtClean="0"/>
              <a:t>‹N°›</a:t>
            </a:fld>
            <a:endParaRPr lang="fr-FR"/>
          </a:p>
        </p:txBody>
      </p:sp>
    </p:spTree>
    <p:extLst>
      <p:ext uri="{BB962C8B-B14F-4D97-AF65-F5344CB8AC3E}">
        <p14:creationId xmlns:p14="http://schemas.microsoft.com/office/powerpoint/2010/main" val="3091556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575C326-1BDF-4207-84AC-A3B718F2B197}" type="datetime1">
              <a:rPr lang="en-US" smtClean="0"/>
              <a:t>9/27/2020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Stella Roulière</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DC684B9-BEE4-41E1-9440-72965BE8D3FE}" type="datetime1">
              <a:rPr lang="en-US" smtClean="0"/>
              <a:t>9/27/2020</a:t>
            </a:fld>
            <a:endParaRPr lang="en-US" dirty="0"/>
          </a:p>
        </p:txBody>
      </p:sp>
      <p:sp>
        <p:nvSpPr>
          <p:cNvPr id="6" name="Footer Placeholder 5"/>
          <p:cNvSpPr>
            <a:spLocks noGrp="1"/>
          </p:cNvSpPr>
          <p:nvPr>
            <p:ph type="ftr" sz="quarter" idx="11"/>
          </p:nvPr>
        </p:nvSpPr>
        <p:spPr/>
        <p:txBody>
          <a:bodyPr/>
          <a:lstStyle/>
          <a:p>
            <a:r>
              <a:rPr lang="en-US"/>
              <a:t>Stella Roulière</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7B113D4-A289-4775-9D38-904B40B28079}" type="datetime1">
              <a:rPr lang="en-US" smtClean="0"/>
              <a:t>9/27/2020</a:t>
            </a:fld>
            <a:endParaRPr lang="en-US" dirty="0"/>
          </a:p>
        </p:txBody>
      </p:sp>
      <p:sp>
        <p:nvSpPr>
          <p:cNvPr id="5" name="Footer Placeholder 4"/>
          <p:cNvSpPr>
            <a:spLocks noGrp="1"/>
          </p:cNvSpPr>
          <p:nvPr>
            <p:ph type="ftr" sz="quarter" idx="11"/>
          </p:nvPr>
        </p:nvSpPr>
        <p:spPr/>
        <p:txBody>
          <a:bodyPr/>
          <a:lstStyle/>
          <a:p>
            <a:r>
              <a:rPr lang="en-US"/>
              <a:t>Stella Roulière</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fr-FR"/>
              <a:t>Modifiez le style du titre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D17302A-8EC3-4506-99C9-D363F3E59121}" type="datetime1">
              <a:rPr lang="en-US" smtClean="0"/>
              <a:t>9/27/2020</a:t>
            </a:fld>
            <a:endParaRPr lang="en-US" dirty="0"/>
          </a:p>
        </p:txBody>
      </p:sp>
      <p:sp>
        <p:nvSpPr>
          <p:cNvPr id="5" name="Footer Placeholder 4"/>
          <p:cNvSpPr>
            <a:spLocks noGrp="1"/>
          </p:cNvSpPr>
          <p:nvPr>
            <p:ph type="ftr" sz="quarter" idx="11"/>
          </p:nvPr>
        </p:nvSpPr>
        <p:spPr/>
        <p:txBody>
          <a:bodyPr/>
          <a:lstStyle/>
          <a:p>
            <a:r>
              <a:rPr lang="en-US"/>
              <a:t>Stella Roulière</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6CB6B05-B46E-45F9-94BE-B71FA920F282}" type="datetime1">
              <a:rPr lang="en-US" smtClean="0"/>
              <a:t>9/27/2020</a:t>
            </a:fld>
            <a:endParaRPr lang="en-US" dirty="0"/>
          </a:p>
        </p:txBody>
      </p:sp>
      <p:sp>
        <p:nvSpPr>
          <p:cNvPr id="5" name="Footer Placeholder 4"/>
          <p:cNvSpPr>
            <a:spLocks noGrp="1"/>
          </p:cNvSpPr>
          <p:nvPr>
            <p:ph type="ftr" sz="quarter" idx="11"/>
          </p:nvPr>
        </p:nvSpPr>
        <p:spPr/>
        <p:txBody>
          <a:bodyPr/>
          <a:lstStyle/>
          <a:p>
            <a:r>
              <a:rPr lang="en-US"/>
              <a:t>Stella Roulière</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1D792E-B5D1-4CEE-8F52-006CEDAF7463}" type="datetime1">
              <a:rPr lang="en-US" smtClean="0"/>
              <a:t>9/27/2020</a:t>
            </a:fld>
            <a:endParaRPr lang="en-US" dirty="0"/>
          </a:p>
        </p:txBody>
      </p:sp>
      <p:sp>
        <p:nvSpPr>
          <p:cNvPr id="8" name="Footer Placeholder 7"/>
          <p:cNvSpPr>
            <a:spLocks noGrp="1"/>
          </p:cNvSpPr>
          <p:nvPr>
            <p:ph type="ftr" sz="quarter" idx="11"/>
          </p:nvPr>
        </p:nvSpPr>
        <p:spPr/>
        <p:txBody>
          <a:bodyPr/>
          <a:lstStyle/>
          <a:p>
            <a:r>
              <a:rPr lang="en-US"/>
              <a:t>Stella Roulière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44238-506B-4C56-87EF-8E6F0D32840F}" type="datetime1">
              <a:rPr lang="en-US" smtClean="0"/>
              <a:t>9/27/2020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a:t>Stella Roulière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CB062D4-100C-4B81-9A1B-EAF699118573}" type="datetime1">
              <a:rPr lang="en-US" smtClean="0"/>
              <a:t>9/27/2020</a:t>
            </a:fld>
            <a:endParaRPr lang="en-US" dirty="0"/>
          </a:p>
        </p:txBody>
      </p:sp>
      <p:sp>
        <p:nvSpPr>
          <p:cNvPr id="5" name="Footer Placeholder 4"/>
          <p:cNvSpPr>
            <a:spLocks noGrp="1"/>
          </p:cNvSpPr>
          <p:nvPr>
            <p:ph type="ftr" sz="quarter" idx="11"/>
          </p:nvPr>
        </p:nvSpPr>
        <p:spPr/>
        <p:txBody>
          <a:bodyPr/>
          <a:lstStyle/>
          <a:p>
            <a:r>
              <a:rPr lang="en-US"/>
              <a:t>Stella Roulière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D36CB8E-CE29-436A-910A-D612EEC26DCA}" type="datetime1">
              <a:rPr lang="en-US" smtClean="0"/>
              <a:t>9/27/2020</a:t>
            </a:fld>
            <a:endParaRPr lang="en-US" dirty="0"/>
          </a:p>
        </p:txBody>
      </p:sp>
      <p:sp>
        <p:nvSpPr>
          <p:cNvPr id="5" name="Footer Placeholder 4"/>
          <p:cNvSpPr>
            <a:spLocks noGrp="1"/>
          </p:cNvSpPr>
          <p:nvPr>
            <p:ph type="ftr" sz="quarter" idx="11"/>
          </p:nvPr>
        </p:nvSpPr>
        <p:spPr/>
        <p:txBody>
          <a:bodyPr/>
          <a:lstStyle/>
          <a:p>
            <a:r>
              <a:rPr lang="en-US"/>
              <a:t>Stella Roulière</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C41E333-6E97-49FC-AF7C-2C49E81F07ED}" type="datetime1">
              <a:rPr lang="en-US" smtClean="0"/>
              <a:t>9/27/2020</a:t>
            </a:fld>
            <a:endParaRPr lang="en-US" dirty="0"/>
          </a:p>
        </p:txBody>
      </p:sp>
      <p:sp>
        <p:nvSpPr>
          <p:cNvPr id="5" name="Footer Placeholder 4"/>
          <p:cNvSpPr>
            <a:spLocks noGrp="1"/>
          </p:cNvSpPr>
          <p:nvPr>
            <p:ph type="ftr" sz="quarter" idx="11"/>
          </p:nvPr>
        </p:nvSpPr>
        <p:spPr/>
        <p:txBody>
          <a:bodyPr/>
          <a:lstStyle/>
          <a:p>
            <a:r>
              <a:rPr lang="en-US"/>
              <a:t>Stella Roulière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F4D9B02-18F5-4315-BB18-EC2D1DAC5512}" type="datetime1">
              <a:rPr lang="en-US" smtClean="0"/>
              <a:t>9/27/2020</a:t>
            </a:fld>
            <a:endParaRPr lang="en-US" dirty="0"/>
          </a:p>
        </p:txBody>
      </p:sp>
      <p:sp>
        <p:nvSpPr>
          <p:cNvPr id="5" name="Footer Placeholder 4"/>
          <p:cNvSpPr>
            <a:spLocks noGrp="1"/>
          </p:cNvSpPr>
          <p:nvPr>
            <p:ph type="ftr" sz="quarter" idx="11"/>
          </p:nvPr>
        </p:nvSpPr>
        <p:spPr/>
        <p:txBody>
          <a:bodyPr/>
          <a:lstStyle/>
          <a:p>
            <a:r>
              <a:rPr lang="en-US"/>
              <a:t>Stella Roulière</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1C550CD-746F-4950-9DF5-BD742138CF69}" type="datetime1">
              <a:rPr lang="en-US" smtClean="0"/>
              <a:t>9/27/2020</a:t>
            </a:fld>
            <a:endParaRPr lang="en-US" dirty="0"/>
          </a:p>
        </p:txBody>
      </p:sp>
      <p:sp>
        <p:nvSpPr>
          <p:cNvPr id="6" name="Footer Placeholder 5"/>
          <p:cNvSpPr>
            <a:spLocks noGrp="1"/>
          </p:cNvSpPr>
          <p:nvPr>
            <p:ph type="ftr" sz="quarter" idx="11"/>
          </p:nvPr>
        </p:nvSpPr>
        <p:spPr/>
        <p:txBody>
          <a:bodyPr/>
          <a:lstStyle/>
          <a:p>
            <a:r>
              <a:rPr lang="en-US"/>
              <a:t>Stella Roulière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F8F71A3-0F07-4F62-A0EB-1CC5A3896C53}" type="datetime1">
              <a:rPr lang="en-US" smtClean="0"/>
              <a:t>9/27/2020</a:t>
            </a:fld>
            <a:endParaRPr lang="en-US" dirty="0"/>
          </a:p>
        </p:txBody>
      </p:sp>
      <p:sp>
        <p:nvSpPr>
          <p:cNvPr id="8" name="Footer Placeholder 7"/>
          <p:cNvSpPr>
            <a:spLocks noGrp="1"/>
          </p:cNvSpPr>
          <p:nvPr>
            <p:ph type="ftr" sz="quarter" idx="11"/>
          </p:nvPr>
        </p:nvSpPr>
        <p:spPr/>
        <p:txBody>
          <a:bodyPr/>
          <a:lstStyle/>
          <a:p>
            <a:r>
              <a:rPr lang="en-US"/>
              <a:t>Stella Roulière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fr-FR"/>
              <a:t>Modifiez le style du titre</a:t>
            </a:r>
            <a:endParaRPr lang="en-US" dirty="0"/>
          </a:p>
        </p:txBody>
      </p:sp>
      <p:sp>
        <p:nvSpPr>
          <p:cNvPr id="3" name="Date Placeholder 2"/>
          <p:cNvSpPr>
            <a:spLocks noGrp="1"/>
          </p:cNvSpPr>
          <p:nvPr>
            <p:ph type="dt" sz="half" idx="10"/>
          </p:nvPr>
        </p:nvSpPr>
        <p:spPr/>
        <p:txBody>
          <a:bodyPr/>
          <a:lstStyle/>
          <a:p>
            <a:fld id="{9D50F245-07C3-4807-9BAB-59B8B2C5233C}" type="datetime1">
              <a:rPr lang="en-US" smtClean="0"/>
              <a:t>9/27/2020</a:t>
            </a:fld>
            <a:endParaRPr lang="en-US" dirty="0"/>
          </a:p>
        </p:txBody>
      </p:sp>
      <p:sp>
        <p:nvSpPr>
          <p:cNvPr id="4" name="Footer Placeholder 3"/>
          <p:cNvSpPr>
            <a:spLocks noGrp="1"/>
          </p:cNvSpPr>
          <p:nvPr>
            <p:ph type="ftr" sz="quarter" idx="11"/>
          </p:nvPr>
        </p:nvSpPr>
        <p:spPr/>
        <p:txBody>
          <a:bodyPr/>
          <a:lstStyle/>
          <a:p>
            <a:r>
              <a:rPr lang="en-US"/>
              <a:t>Stella Roulière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1DC9C-E455-4E27-87B1-6881B6173A26}" type="datetime1">
              <a:rPr lang="en-US" smtClean="0"/>
              <a:t>9/27/2020</a:t>
            </a:fld>
            <a:endParaRPr lang="en-US" dirty="0"/>
          </a:p>
        </p:txBody>
      </p:sp>
      <p:sp>
        <p:nvSpPr>
          <p:cNvPr id="3" name="Footer Placeholder 2"/>
          <p:cNvSpPr>
            <a:spLocks noGrp="1"/>
          </p:cNvSpPr>
          <p:nvPr>
            <p:ph type="ftr" sz="quarter" idx="11"/>
          </p:nvPr>
        </p:nvSpPr>
        <p:spPr/>
        <p:txBody>
          <a:bodyPr/>
          <a:lstStyle/>
          <a:p>
            <a:r>
              <a:rPr lang="en-US"/>
              <a:t>Stella Roulière</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32D6721-72CF-4A84-99A0-7B08E6F42674}" type="datetime1">
              <a:rPr lang="en-US" smtClean="0"/>
              <a:t>9/27/2020</a:t>
            </a:fld>
            <a:endParaRPr lang="en-US" dirty="0"/>
          </a:p>
        </p:txBody>
      </p:sp>
      <p:sp>
        <p:nvSpPr>
          <p:cNvPr id="6" name="Footer Placeholder 5"/>
          <p:cNvSpPr>
            <a:spLocks noGrp="1"/>
          </p:cNvSpPr>
          <p:nvPr>
            <p:ph type="ftr" sz="quarter" idx="11"/>
          </p:nvPr>
        </p:nvSpPr>
        <p:spPr/>
        <p:txBody>
          <a:bodyPr/>
          <a:lstStyle/>
          <a:p>
            <a:r>
              <a:rPr lang="en-US"/>
              <a:t>Stella Roulière</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fr-FR"/>
              <a:t>Cliquez sur l'icône pour ajouter une image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E2036EE-4595-4F3B-BB87-A4C9E85D5555}" type="datetime1">
              <a:rPr lang="en-US" smtClean="0"/>
              <a:t>9/27/2020</a:t>
            </a:fld>
            <a:endParaRPr lang="en-US" dirty="0"/>
          </a:p>
        </p:txBody>
      </p:sp>
      <p:sp>
        <p:nvSpPr>
          <p:cNvPr id="6" name="Footer Placeholder 5"/>
          <p:cNvSpPr>
            <a:spLocks noGrp="1"/>
          </p:cNvSpPr>
          <p:nvPr>
            <p:ph type="ftr" sz="quarter" idx="11"/>
          </p:nvPr>
        </p:nvSpPr>
        <p:spPr/>
        <p:txBody>
          <a:bodyPr/>
          <a:lstStyle/>
          <a:p>
            <a:r>
              <a:rPr lang="en-US"/>
              <a:t>Stella Roulière</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FEF49CF-4524-49B8-AB8C-EFEC39FE4C09}" type="datetime1">
              <a:rPr lang="en-US" smtClean="0"/>
              <a:t>9/27/2020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Stella Roulière</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xml"/><Relationship Id="rId5" Type="http://schemas.openxmlformats.org/officeDocument/2006/relationships/tags" Target="../tags/tag30.xml"/><Relationship Id="rId4" Type="http://schemas.openxmlformats.org/officeDocument/2006/relationships/tags" Target="../tags/tag29.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3.xml"/><Relationship Id="rId7"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s/_rels/slide1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4.xml"/><Relationship Id="rId1" Type="http://schemas.openxmlformats.org/officeDocument/2006/relationships/tags" Target="../tags/tag43.xml"/></Relationships>
</file>

<file path=ppt/slides/_rels/slide15.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slideLayout" Target="../slideLayouts/slideLayout2.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s>
</file>

<file path=ppt/slides/_rels/slide16.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Layout" Target="../slideLayouts/slideLayout2.xml"/><Relationship Id="rId4" Type="http://schemas.openxmlformats.org/officeDocument/2006/relationships/tags" Target="../tags/tag60.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s>
</file>

<file path=ppt/slides/_rels/slide19.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slideLayout" Target="../slideLayouts/slideLayout2.xml"/><Relationship Id="rId4" Type="http://schemas.openxmlformats.org/officeDocument/2006/relationships/tags" Target="../tags/tag77.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s>
</file>

<file path=ppt/slides/_rels/slide21.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9"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7.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2.xml"/><Relationship Id="rId5" Type="http://schemas.openxmlformats.org/officeDocument/2006/relationships/tags" Target="../tags/tag96.xml"/><Relationship Id="rId4" Type="http://schemas.openxmlformats.org/officeDocument/2006/relationships/tags" Target="../tags/tag95.xml"/></Relationships>
</file>

<file path=ppt/slides/_rels/slide23.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comments" Target="../comments/comment1.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tags" Target="../tags/tag100.xml"/></Relationships>
</file>

<file path=ppt/slides/_rels/slide24.xml.rels><?xml version="1.0" encoding="UTF-8" standalone="yes"?>
<Relationships xmlns="http://schemas.openxmlformats.org/package/2006/relationships"><Relationship Id="rId8" Type="http://schemas.openxmlformats.org/officeDocument/2006/relationships/tags" Target="../tags/tag108.xml"/><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9.tiff"/><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slideLayout" Target="../slideLayouts/slideLayout2.xml"/><Relationship Id="rId5" Type="http://schemas.openxmlformats.org/officeDocument/2006/relationships/tags" Target="../tags/tag105.xml"/><Relationship Id="rId10" Type="http://schemas.openxmlformats.org/officeDocument/2006/relationships/tags" Target="../tags/tag110.xml"/><Relationship Id="rId4" Type="http://schemas.openxmlformats.org/officeDocument/2006/relationships/tags" Target="../tags/tag104.xml"/><Relationship Id="rId9" Type="http://schemas.openxmlformats.org/officeDocument/2006/relationships/tags" Target="../tags/tag109.xml"/></Relationships>
</file>

<file path=ppt/slides/_rels/slide25.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9.tiff"/><Relationship Id="rId5" Type="http://schemas.openxmlformats.org/officeDocument/2006/relationships/tags" Target="../tags/tag115.xml"/><Relationship Id="rId10" Type="http://schemas.openxmlformats.org/officeDocument/2006/relationships/slideLayout" Target="../slideLayouts/slideLayout2.xml"/><Relationship Id="rId4" Type="http://schemas.openxmlformats.org/officeDocument/2006/relationships/tags" Target="../tags/tag114.xml"/><Relationship Id="rId9" Type="http://schemas.openxmlformats.org/officeDocument/2006/relationships/tags" Target="../tags/tag119.xml"/></Relationships>
</file>

<file path=ppt/slides/_rels/slide26.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s>
</file>

<file path=ppt/slides/_rels/slide27.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tags" Target="../tags/tag132.xml"/></Relationships>
</file>

<file path=ppt/slides/_rels/slide29.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comments" Target="../comments/comment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7.xml"/><Relationship Id="rId1" Type="http://schemas.openxmlformats.org/officeDocument/2006/relationships/tags" Target="../tags/tag136.xml"/></Relationships>
</file>

<file path=ppt/slides/_rels/slide31.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2.xml"/><Relationship Id="rId5" Type="http://schemas.openxmlformats.org/officeDocument/2006/relationships/tags" Target="../tags/tag142.xml"/><Relationship Id="rId4" Type="http://schemas.openxmlformats.org/officeDocument/2006/relationships/tags" Target="../tags/tag141.xml"/></Relationships>
</file>

<file path=ppt/slides/_rels/slide32.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slideLayout" Target="../slideLayouts/slideLayout2.xml"/><Relationship Id="rId4" Type="http://schemas.openxmlformats.org/officeDocument/2006/relationships/tags" Target="../tags/tag146.xml"/></Relationships>
</file>

<file path=ppt/slides/_rels/slide33.xml.rels><?xml version="1.0" encoding="UTF-8" standalone="yes"?>
<Relationships xmlns="http://schemas.openxmlformats.org/package/2006/relationships"><Relationship Id="rId3" Type="http://schemas.openxmlformats.org/officeDocument/2006/relationships/tags" Target="../tags/tag149.xml"/><Relationship Id="rId7" Type="http://schemas.openxmlformats.org/officeDocument/2006/relationships/slideLayout" Target="../slideLayouts/slideLayout2.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s>
</file>

<file path=ppt/slides/_rels/slide34.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slideLayout" Target="../slideLayouts/slideLayout2.xml"/><Relationship Id="rId4" Type="http://schemas.openxmlformats.org/officeDocument/2006/relationships/tags" Target="../tags/tag156.xml"/></Relationships>
</file>

<file path=ppt/slides/_rels/slide35.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10.tiff"/><Relationship Id="rId5" Type="http://schemas.openxmlformats.org/officeDocument/2006/relationships/slideLayout" Target="../slideLayouts/slideLayout2.xml"/><Relationship Id="rId4" Type="http://schemas.openxmlformats.org/officeDocument/2006/relationships/tags" Target="../tags/tag160.xml"/></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63.xml"/><Relationship Id="rId7" Type="http://schemas.openxmlformats.org/officeDocument/2006/relationships/slideLayout" Target="../slideLayouts/slideLayout2.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9"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slideLayout" Target="../slideLayouts/slideLayout2.xml"/><Relationship Id="rId5" Type="http://schemas.openxmlformats.org/officeDocument/2006/relationships/tags" Target="../tags/tag171.xml"/><Relationship Id="rId10" Type="http://schemas.openxmlformats.org/officeDocument/2006/relationships/tags" Target="../tags/tag176.xml"/><Relationship Id="rId4" Type="http://schemas.openxmlformats.org/officeDocument/2006/relationships/tags" Target="../tags/tag170.xml"/><Relationship Id="rId9" Type="http://schemas.openxmlformats.org/officeDocument/2006/relationships/tags" Target="../tags/tag175.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79.xml"/><Relationship Id="rId7" Type="http://schemas.openxmlformats.org/officeDocument/2006/relationships/tags" Target="../tags/tag183.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s>
</file>

<file path=ppt/slides/_rels/slide39.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slideLayout" Target="../slideLayouts/slideLayout2.xml"/><Relationship Id="rId4" Type="http://schemas.openxmlformats.org/officeDocument/2006/relationships/tags" Target="../tags/tag18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5" Type="http://schemas.openxmlformats.org/officeDocument/2006/relationships/slideLayout" Target="../slideLayouts/slideLayout2.xml"/><Relationship Id="rId4" Type="http://schemas.openxmlformats.org/officeDocument/2006/relationships/tags" Target="../tags/tag191.xml"/></Relationships>
</file>

<file path=ppt/slides/_rels/slide41.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slideLayout" Target="../slideLayouts/slideLayout2.xml"/><Relationship Id="rId4" Type="http://schemas.openxmlformats.org/officeDocument/2006/relationships/tags" Target="../tags/tag195.xml"/></Relationships>
</file>

<file path=ppt/slides/_rels/slide42.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slideLayout" Target="../slideLayouts/slideLayout2.xml"/><Relationship Id="rId5" Type="http://schemas.openxmlformats.org/officeDocument/2006/relationships/tags" Target="../tags/tag200.xml"/><Relationship Id="rId4" Type="http://schemas.openxmlformats.org/officeDocument/2006/relationships/tags" Target="../tags/tag199.xml"/></Relationships>
</file>

<file path=ppt/slides/_rels/slide43.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slideLayout" Target="../slideLayouts/slideLayout2.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s>
</file>

<file path=ppt/slides/_rels/slide44.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tags" Target="../tags/tag213.xml"/></Relationships>
</file>

<file path=ppt/slides/_rels/slide46.xml.rels><?xml version="1.0" encoding="UTF-8" standalone="yes"?>
<Relationships xmlns="http://schemas.openxmlformats.org/package/2006/relationships"><Relationship Id="rId3" Type="http://schemas.openxmlformats.org/officeDocument/2006/relationships/tags" Target="../tags/tag216.xml"/><Relationship Id="rId7" Type="http://schemas.openxmlformats.org/officeDocument/2006/relationships/image" Target="../media/image14.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slideLayout" Target="../slideLayouts/slideLayout2.xml"/><Relationship Id="rId5" Type="http://schemas.openxmlformats.org/officeDocument/2006/relationships/tags" Target="../tags/tag218.xml"/><Relationship Id="rId4" Type="http://schemas.openxmlformats.org/officeDocument/2006/relationships/tags" Target="../tags/tag217.xml"/></Relationships>
</file>

<file path=ppt/slides/_rels/slide47.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slideLayout" Target="../slideLayouts/slideLayout2.xml"/><Relationship Id="rId4" Type="http://schemas.openxmlformats.org/officeDocument/2006/relationships/tags" Target="../tags/tag222.xml"/></Relationships>
</file>

<file path=ppt/slides/_rels/slide48.xml.rels><?xml version="1.0" encoding="UTF-8" standalone="yes"?>
<Relationships xmlns="http://schemas.openxmlformats.org/package/2006/relationships"><Relationship Id="rId3" Type="http://schemas.openxmlformats.org/officeDocument/2006/relationships/tags" Target="../tags/tag225.xml"/><Relationship Id="rId7" Type="http://schemas.openxmlformats.org/officeDocument/2006/relationships/image" Target="../media/image15.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slideLayout" Target="../slideLayouts/slideLayout2.xml"/><Relationship Id="rId5" Type="http://schemas.openxmlformats.org/officeDocument/2006/relationships/tags" Target="../tags/tag227.xml"/><Relationship Id="rId4" Type="http://schemas.openxmlformats.org/officeDocument/2006/relationships/tags" Target="../tags/tag226.xml"/></Relationships>
</file>

<file path=ppt/slides/_rels/slide49.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tags" Target="../tags/tag231.xml"/></Relationships>
</file>

<file path=ppt/slides/_rels/slide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3.xml"/><Relationship Id="rId1" Type="http://schemas.openxmlformats.org/officeDocument/2006/relationships/tags" Target="../tags/tag23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5.xml"/><Relationship Id="rId1" Type="http://schemas.openxmlformats.org/officeDocument/2006/relationships/tags" Target="../tags/tag234.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7.xml"/><Relationship Id="rId1" Type="http://schemas.openxmlformats.org/officeDocument/2006/relationships/tags" Target="../tags/tag236.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9.xml"/><Relationship Id="rId1" Type="http://schemas.openxmlformats.org/officeDocument/2006/relationships/tags" Target="../tags/tag238.xml"/><Relationship Id="rId5" Type="http://schemas.openxmlformats.org/officeDocument/2006/relationships/image" Target="../media/image20.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1.xml"/><Relationship Id="rId1" Type="http://schemas.openxmlformats.org/officeDocument/2006/relationships/tags" Target="../tags/tag240.xml"/><Relationship Id="rId5" Type="http://schemas.openxmlformats.org/officeDocument/2006/relationships/image" Target="../media/image22.pn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249.xml"/><Relationship Id="rId7" Type="http://schemas.openxmlformats.org/officeDocument/2006/relationships/slideLayout" Target="../slideLayouts/slideLayout2.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s>
</file>

<file path=ppt/slides/_rels/slide58.xml.rels><?xml version="1.0" encoding="UTF-8" standalone="yes"?>
<Relationships xmlns="http://schemas.openxmlformats.org/package/2006/relationships"><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tags" Target="../tags/tag258.xml"/><Relationship Id="rId7" Type="http://schemas.openxmlformats.org/officeDocument/2006/relationships/slideLayout" Target="../slideLayouts/slideLayout2.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s>
</file>

<file path=ppt/slides/_rels/slide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slideLayout" Target="../slideLayouts/slideLayout2.xml"/><Relationship Id="rId5" Type="http://schemas.openxmlformats.org/officeDocument/2006/relationships/tags" Target="../tags/tag266.xml"/><Relationship Id="rId4" Type="http://schemas.openxmlformats.org/officeDocument/2006/relationships/tags" Target="../tags/tag265.xml"/></Relationships>
</file>

<file path=ppt/slides/_rels/slide61.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slideLayout" Target="../slideLayouts/slideLayout2.xml"/><Relationship Id="rId4" Type="http://schemas.openxmlformats.org/officeDocument/2006/relationships/tags" Target="../tags/tag270.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2.xml"/><Relationship Id="rId1" Type="http://schemas.openxmlformats.org/officeDocument/2006/relationships/tags" Target="../tags/tag271.xml"/></Relationships>
</file>

<file path=ppt/slides/_rels/slide63.xml.rels><?xml version="1.0" encoding="UTF-8" standalone="yes"?>
<Relationships xmlns="http://schemas.openxmlformats.org/package/2006/relationships"><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281.xml"/><Relationship Id="rId7" Type="http://schemas.openxmlformats.org/officeDocument/2006/relationships/slideLayout" Target="../slideLayouts/slideLayout2.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87.xml"/><Relationship Id="rId7" Type="http://schemas.openxmlformats.org/officeDocument/2006/relationships/image" Target="../media/image30.pn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slideLayout" Target="../slideLayouts/slideLayout2.xml"/><Relationship Id="rId5" Type="http://schemas.openxmlformats.org/officeDocument/2006/relationships/tags" Target="../tags/tag289.xml"/><Relationship Id="rId4" Type="http://schemas.openxmlformats.org/officeDocument/2006/relationships/tags" Target="../tags/tag288.xml"/></Relationships>
</file>

<file path=ppt/slides/_rels/slide67.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slideLayout" Target="../slideLayouts/slideLayout2.xml"/><Relationship Id="rId5" Type="http://schemas.openxmlformats.org/officeDocument/2006/relationships/tags" Target="../tags/tag294.xml"/><Relationship Id="rId4" Type="http://schemas.openxmlformats.org/officeDocument/2006/relationships/tags" Target="../tags/tag29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6.xml"/><Relationship Id="rId1" Type="http://schemas.openxmlformats.org/officeDocument/2006/relationships/tags" Target="../tags/tag295.xml"/></Relationships>
</file>

<file path=ppt/slides/_rels/slide69.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3.tiff"/><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5" Type="http://schemas.openxmlformats.org/officeDocument/2006/relationships/slideLayout" Target="../slideLayouts/slideLayout2.xml"/><Relationship Id="rId4" Type="http://schemas.openxmlformats.org/officeDocument/2006/relationships/tags" Target="../tags/tag303.xml"/></Relationships>
</file>

<file path=ppt/slides/_rels/slide71.xml.rels><?xml version="1.0" encoding="UTF-8" standalone="yes"?>
<Relationships xmlns="http://schemas.openxmlformats.org/package/2006/relationships"><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 Id="rId5" Type="http://schemas.openxmlformats.org/officeDocument/2006/relationships/slideLayout" Target="../slideLayouts/slideLayout2.xml"/><Relationship Id="rId4" Type="http://schemas.openxmlformats.org/officeDocument/2006/relationships/tags" Target="../tags/tag307.xml"/></Relationships>
</file>

<file path=ppt/slides/_rels/slide72.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 Id="rId5" Type="http://schemas.openxmlformats.org/officeDocument/2006/relationships/slideLayout" Target="../slideLayouts/slideLayout2.xml"/><Relationship Id="rId4" Type="http://schemas.openxmlformats.org/officeDocument/2006/relationships/tags" Target="../tags/tag311.xml"/></Relationships>
</file>

<file path=ppt/slides/_rels/slide73.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 Id="rId4"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slideLayout" Target="../slideLayouts/slideLayout2.xml"/><Relationship Id="rId4"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C0DC37D-C3F1-421F-9C42-9AA8E7805808}"/>
              </a:ext>
            </a:extLst>
          </p:cNvPr>
          <p:cNvSpPr>
            <a:spLocks noGrp="1"/>
          </p:cNvSpPr>
          <p:nvPr>
            <p:ph type="ctrTitle"/>
            <p:custDataLst>
              <p:tags r:id="rId1"/>
            </p:custDataLst>
          </p:nvPr>
        </p:nvSpPr>
        <p:spPr>
          <a:xfrm>
            <a:off x="1524000" y="1863342"/>
            <a:ext cx="9144000" cy="2387600"/>
          </a:xfrm>
        </p:spPr>
        <p:txBody>
          <a:bodyPr/>
          <a:lstStyle/>
          <a:p>
            <a:r>
              <a:rPr lang="fr-FR" dirty="0"/>
              <a:t>Initiation au Scripting avec PowerShell</a:t>
            </a:r>
          </a:p>
        </p:txBody>
      </p:sp>
    </p:spTree>
    <p:extLst>
      <p:ext uri="{BB962C8B-B14F-4D97-AF65-F5344CB8AC3E}">
        <p14:creationId xmlns:p14="http://schemas.microsoft.com/office/powerpoint/2010/main" val="2309778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1154954" y="-217706"/>
            <a:ext cx="9144000"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PowerShell</a:t>
            </a:r>
          </a:p>
        </p:txBody>
      </p:sp>
      <p:sp>
        <p:nvSpPr>
          <p:cNvPr id="17" name="Titre 1">
            <a:extLst>
              <a:ext uri="{FF2B5EF4-FFF2-40B4-BE49-F238E27FC236}">
                <a16:creationId xmlns:a16="http://schemas.microsoft.com/office/drawing/2014/main" id="{B5299DE5-FB23-4C6E-B53A-A742E47F84AA}"/>
              </a:ext>
            </a:extLst>
          </p:cNvPr>
          <p:cNvSpPr>
            <a:spLocks noGrp="1"/>
          </p:cNvSpPr>
          <p:nvPr>
            <p:ph type="title"/>
            <p:custDataLst>
              <p:tags r:id="rId2"/>
            </p:custDataLst>
          </p:nvPr>
        </p:nvSpPr>
        <p:spPr>
          <a:xfrm>
            <a:off x="1154954" y="959266"/>
            <a:ext cx="11558596" cy="1210628"/>
          </a:xfrm>
        </p:spPr>
        <p:txBody>
          <a:bodyPr/>
          <a:lstStyle/>
          <a:p>
            <a:r>
              <a:rPr lang="fr-FR" dirty="0"/>
              <a:t>PowerShell ISE</a:t>
            </a:r>
          </a:p>
        </p:txBody>
      </p:sp>
      <p:sp>
        <p:nvSpPr>
          <p:cNvPr id="19" name="Rectangle 18">
            <a:extLst>
              <a:ext uri="{FF2B5EF4-FFF2-40B4-BE49-F238E27FC236}">
                <a16:creationId xmlns:a16="http://schemas.microsoft.com/office/drawing/2014/main" id="{02EFA9A8-DFB1-4DCC-9253-7AC4065BC34F}"/>
              </a:ext>
            </a:extLst>
          </p:cNvPr>
          <p:cNvSpPr/>
          <p:nvPr>
            <p:custDataLst>
              <p:tags r:id="rId3"/>
            </p:custDataLst>
          </p:nvPr>
        </p:nvSpPr>
        <p:spPr>
          <a:xfrm>
            <a:off x="637232" y="2169894"/>
            <a:ext cx="10179444" cy="461665"/>
          </a:xfrm>
          <a:prstGeom prst="rect">
            <a:avLst/>
          </a:prstGeom>
        </p:spPr>
        <p:txBody>
          <a:bodyPr wrap="square">
            <a:spAutoFit/>
          </a:bodyPr>
          <a:lstStyle/>
          <a:p>
            <a:r>
              <a:rPr lang="fr-FR" sz="2400" dirty="0">
                <a:solidFill>
                  <a:srgbClr val="343642"/>
                </a:solidFill>
                <a:latin typeface="Segoe UI" panose="020B0502040204020203" pitchFamily="34" charset="0"/>
                <a:cs typeface="Segoe UI" panose="020B0502040204020203" pitchFamily="34" charset="0"/>
              </a:rPr>
              <a:t>ISE : Integrated </a:t>
            </a:r>
            <a:r>
              <a:rPr lang="fr-FR" sz="2400" dirty="0">
                <a:solidFill>
                  <a:srgbClr val="28727F"/>
                </a:solidFill>
                <a:latin typeface="Segoe UI" panose="020B0502040204020203" pitchFamily="34" charset="0"/>
                <a:cs typeface="Segoe UI" panose="020B0502040204020203" pitchFamily="34" charset="0"/>
              </a:rPr>
              <a:t>Scripting</a:t>
            </a:r>
            <a:r>
              <a:rPr lang="fr-FR" sz="2400" dirty="0">
                <a:solidFill>
                  <a:srgbClr val="343642"/>
                </a:solidFill>
                <a:latin typeface="Segoe UI" panose="020B0502040204020203" pitchFamily="34" charset="0"/>
                <a:cs typeface="Segoe UI" panose="020B0502040204020203" pitchFamily="34" charset="0"/>
              </a:rPr>
              <a:t> Environment  </a:t>
            </a:r>
          </a:p>
        </p:txBody>
      </p:sp>
      <p:pic>
        <p:nvPicPr>
          <p:cNvPr id="21" name="Image 20">
            <a:extLst>
              <a:ext uri="{FF2B5EF4-FFF2-40B4-BE49-F238E27FC236}">
                <a16:creationId xmlns:a16="http://schemas.microsoft.com/office/drawing/2014/main" id="{1FCCFFC0-356D-4AD8-B136-AC11E87E7721}"/>
              </a:ext>
            </a:extLst>
          </p:cNvPr>
          <p:cNvPicPr>
            <a:picLocks noChangeAspect="1"/>
          </p:cNvPicPr>
          <p:nvPr>
            <p:custDataLst>
              <p:tags r:id="rId4"/>
            </p:custDataLst>
          </p:nvPr>
        </p:nvPicPr>
        <p:blipFill>
          <a:blip r:embed="rId7"/>
          <a:stretch>
            <a:fillRect/>
          </a:stretch>
        </p:blipFill>
        <p:spPr>
          <a:xfrm>
            <a:off x="1154954" y="2590264"/>
            <a:ext cx="5302352" cy="4058066"/>
          </a:xfrm>
          <a:prstGeom prst="rect">
            <a:avLst/>
          </a:prstGeom>
          <a:ln>
            <a:solidFill>
              <a:srgbClr val="28727F"/>
            </a:solidFill>
          </a:ln>
        </p:spPr>
      </p:pic>
      <p:sp>
        <p:nvSpPr>
          <p:cNvPr id="24" name="Espace réservé du contenu 2">
            <a:extLst>
              <a:ext uri="{FF2B5EF4-FFF2-40B4-BE49-F238E27FC236}">
                <a16:creationId xmlns:a16="http://schemas.microsoft.com/office/drawing/2014/main" id="{7E6A451D-AD0A-49FE-AAA9-422CF283AA12}"/>
              </a:ext>
            </a:extLst>
          </p:cNvPr>
          <p:cNvSpPr>
            <a:spLocks noGrp="1"/>
          </p:cNvSpPr>
          <p:nvPr>
            <p:ph idx="1"/>
            <p:custDataLst>
              <p:tags r:id="rId5"/>
            </p:custDataLst>
          </p:nvPr>
        </p:nvSpPr>
        <p:spPr>
          <a:xfrm>
            <a:off x="6569399" y="2899487"/>
            <a:ext cx="5086574" cy="3439619"/>
          </a:xfrm>
        </p:spPr>
        <p:txBody>
          <a:bodyPr>
            <a:normAutofit/>
          </a:bodyPr>
          <a:lstStyle/>
          <a:p>
            <a:r>
              <a:rPr lang="fr-FR" dirty="0"/>
              <a:t>C’est une application adaptée pour travailler avec PowerShell</a:t>
            </a:r>
          </a:p>
          <a:p>
            <a:endParaRPr lang="fr-FR" dirty="0"/>
          </a:p>
          <a:p>
            <a:r>
              <a:rPr lang="fr-FR" dirty="0"/>
              <a:t>Présent par défaut depuis PowerShell version 3</a:t>
            </a:r>
          </a:p>
          <a:p>
            <a:endParaRPr lang="fr-FR" dirty="0"/>
          </a:p>
          <a:p>
            <a:r>
              <a:rPr lang="fr-FR" dirty="0"/>
              <a:t>Présente de nombreuses fonctionnalités orientées Scripting</a:t>
            </a:r>
          </a:p>
        </p:txBody>
      </p:sp>
      <p:sp>
        <p:nvSpPr>
          <p:cNvPr id="25" name="Espace réservé du pied de page 24">
            <a:extLst>
              <a:ext uri="{FF2B5EF4-FFF2-40B4-BE49-F238E27FC236}">
                <a16:creationId xmlns:a16="http://schemas.microsoft.com/office/drawing/2014/main" id="{E4867BF0-B4DB-4752-A53E-B4774A172426}"/>
              </a:ext>
            </a:extLst>
          </p:cNvPr>
          <p:cNvSpPr>
            <a:spLocks noGrp="1"/>
          </p:cNvSpPr>
          <p:nvPr>
            <p:ph type="ftr" sz="quarter" idx="11"/>
          </p:nvPr>
        </p:nvSpPr>
        <p:spPr/>
        <p:txBody>
          <a:bodyPr/>
          <a:lstStyle/>
          <a:p>
            <a:r>
              <a:rPr lang="en-US"/>
              <a:t>Stella Roulière</a:t>
            </a:r>
            <a:endParaRPr lang="en-US" dirty="0"/>
          </a:p>
        </p:txBody>
      </p:sp>
      <p:sp>
        <p:nvSpPr>
          <p:cNvPr id="26" name="Espace réservé du numéro de diapositive 25">
            <a:extLst>
              <a:ext uri="{FF2B5EF4-FFF2-40B4-BE49-F238E27FC236}">
                <a16:creationId xmlns:a16="http://schemas.microsoft.com/office/drawing/2014/main" id="{E77A6D66-BA7D-44EA-B548-2A92427976FA}"/>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997052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1154954" y="-217706"/>
            <a:ext cx="9144000"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PowerShell</a:t>
            </a:r>
          </a:p>
        </p:txBody>
      </p:sp>
      <p:sp>
        <p:nvSpPr>
          <p:cNvPr id="3" name="Titre 1">
            <a:extLst>
              <a:ext uri="{FF2B5EF4-FFF2-40B4-BE49-F238E27FC236}">
                <a16:creationId xmlns:a16="http://schemas.microsoft.com/office/drawing/2014/main" id="{E6FA5C68-6AC8-45F1-804D-6D2880350082}"/>
              </a:ext>
            </a:extLst>
          </p:cNvPr>
          <p:cNvSpPr>
            <a:spLocks noGrp="1"/>
          </p:cNvSpPr>
          <p:nvPr>
            <p:ph type="title"/>
            <p:custDataLst>
              <p:tags r:id="rId2"/>
            </p:custDataLst>
          </p:nvPr>
        </p:nvSpPr>
        <p:spPr>
          <a:xfrm>
            <a:off x="1154954" y="959266"/>
            <a:ext cx="11558596" cy="1210628"/>
          </a:xfrm>
        </p:spPr>
        <p:txBody>
          <a:bodyPr/>
          <a:lstStyle/>
          <a:p>
            <a:r>
              <a:rPr lang="fr-FR" dirty="0"/>
              <a:t>PowerShell ISE : fonctionnalités</a:t>
            </a:r>
          </a:p>
        </p:txBody>
      </p:sp>
      <p:pic>
        <p:nvPicPr>
          <p:cNvPr id="5" name="Image 4">
            <a:extLst>
              <a:ext uri="{FF2B5EF4-FFF2-40B4-BE49-F238E27FC236}">
                <a16:creationId xmlns:a16="http://schemas.microsoft.com/office/drawing/2014/main" id="{2A8B7260-4572-49BA-8623-9F44098649C7}"/>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212936" y="2431559"/>
            <a:ext cx="7084646" cy="3333337"/>
          </a:xfrm>
          <a:prstGeom prst="rect">
            <a:avLst/>
          </a:prstGeom>
        </p:spPr>
      </p:pic>
      <p:sp>
        <p:nvSpPr>
          <p:cNvPr id="6" name="Espace réservé du contenu 2">
            <a:extLst>
              <a:ext uri="{FF2B5EF4-FFF2-40B4-BE49-F238E27FC236}">
                <a16:creationId xmlns:a16="http://schemas.microsoft.com/office/drawing/2014/main" id="{9C33C9D1-00E8-4AC5-8D00-380BA62105AC}"/>
              </a:ext>
            </a:extLst>
          </p:cNvPr>
          <p:cNvSpPr>
            <a:spLocks noGrp="1"/>
          </p:cNvSpPr>
          <p:nvPr>
            <p:ph idx="1"/>
            <p:custDataLst>
              <p:tags r:id="rId4"/>
            </p:custDataLst>
          </p:nvPr>
        </p:nvSpPr>
        <p:spPr>
          <a:xfrm>
            <a:off x="7297582" y="3010218"/>
            <a:ext cx="5086574" cy="1410428"/>
          </a:xfrm>
        </p:spPr>
        <p:txBody>
          <a:bodyPr>
            <a:normAutofit/>
          </a:bodyPr>
          <a:lstStyle/>
          <a:p>
            <a:pPr marL="0" indent="0">
              <a:buNone/>
            </a:pPr>
            <a:r>
              <a:rPr lang="fr-FR" b="1" dirty="0"/>
              <a:t>IntelliSense :</a:t>
            </a:r>
            <a:r>
              <a:rPr lang="fr-FR" dirty="0"/>
              <a:t> Complétion graphique</a:t>
            </a:r>
          </a:p>
          <a:p>
            <a:pPr marL="0" indent="0">
              <a:buNone/>
            </a:pPr>
            <a:r>
              <a:rPr lang="fr-FR" dirty="0"/>
              <a:t>Permet de rechercher et utiliser des paramètres plus rapidement</a:t>
            </a:r>
          </a:p>
        </p:txBody>
      </p:sp>
      <p:sp>
        <p:nvSpPr>
          <p:cNvPr id="7" name="Espace réservé du contenu 2">
            <a:extLst>
              <a:ext uri="{FF2B5EF4-FFF2-40B4-BE49-F238E27FC236}">
                <a16:creationId xmlns:a16="http://schemas.microsoft.com/office/drawing/2014/main" id="{86D16EA8-C9D3-4611-A0C6-3648E341B7F3}"/>
              </a:ext>
            </a:extLst>
          </p:cNvPr>
          <p:cNvSpPr txBox="1">
            <a:spLocks/>
          </p:cNvSpPr>
          <p:nvPr>
            <p:custDataLst>
              <p:tags r:id="rId5"/>
            </p:custDataLst>
          </p:nvPr>
        </p:nvSpPr>
        <p:spPr>
          <a:xfrm>
            <a:off x="7297582" y="4181138"/>
            <a:ext cx="5086574" cy="6887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Coloration syntaxique</a:t>
            </a:r>
          </a:p>
        </p:txBody>
      </p:sp>
      <p:sp>
        <p:nvSpPr>
          <p:cNvPr id="8" name="Espace réservé du contenu 2">
            <a:extLst>
              <a:ext uri="{FF2B5EF4-FFF2-40B4-BE49-F238E27FC236}">
                <a16:creationId xmlns:a16="http://schemas.microsoft.com/office/drawing/2014/main" id="{5461D759-DB22-47DD-B964-3CC49C2FE610}"/>
              </a:ext>
            </a:extLst>
          </p:cNvPr>
          <p:cNvSpPr txBox="1">
            <a:spLocks/>
          </p:cNvSpPr>
          <p:nvPr>
            <p:custDataLst>
              <p:tags r:id="rId6"/>
            </p:custDataLst>
          </p:nvPr>
        </p:nvSpPr>
        <p:spPr>
          <a:xfrm>
            <a:off x="7297582" y="4686247"/>
            <a:ext cx="3706749" cy="6887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b="1" dirty="0"/>
              <a:t>Snippets : </a:t>
            </a:r>
            <a:r>
              <a:rPr lang="fr-FR" dirty="0"/>
              <a:t>Syntaxe des structures de scripting</a:t>
            </a:r>
          </a:p>
        </p:txBody>
      </p:sp>
      <p:sp>
        <p:nvSpPr>
          <p:cNvPr id="2" name="Espace réservé du pied de page 1">
            <a:extLst>
              <a:ext uri="{FF2B5EF4-FFF2-40B4-BE49-F238E27FC236}">
                <a16:creationId xmlns:a16="http://schemas.microsoft.com/office/drawing/2014/main" id="{756D6F91-63E1-4E33-B915-1DF453F7E764}"/>
              </a:ext>
            </a:extLst>
          </p:cNvPr>
          <p:cNvSpPr>
            <a:spLocks noGrp="1"/>
          </p:cNvSpPr>
          <p:nvPr>
            <p:ph type="ftr" sz="quarter" idx="11"/>
          </p:nvPr>
        </p:nvSpPr>
        <p:spPr/>
        <p:txBody>
          <a:bodyPr/>
          <a:lstStyle/>
          <a:p>
            <a:r>
              <a:rPr lang="en-US"/>
              <a:t>Stella Roulière</a:t>
            </a:r>
            <a:endParaRPr lang="en-US" dirty="0"/>
          </a:p>
        </p:txBody>
      </p:sp>
      <p:sp>
        <p:nvSpPr>
          <p:cNvPr id="10" name="Espace réservé du numéro de diapositive 9">
            <a:extLst>
              <a:ext uri="{FF2B5EF4-FFF2-40B4-BE49-F238E27FC236}">
                <a16:creationId xmlns:a16="http://schemas.microsoft.com/office/drawing/2014/main" id="{E06953F5-B951-41B3-88B8-C53E27D8DF27}"/>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13752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1154954" y="-217706"/>
            <a:ext cx="9144000"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PowerShell</a:t>
            </a:r>
          </a:p>
        </p:txBody>
      </p:sp>
      <p:sp>
        <p:nvSpPr>
          <p:cNvPr id="3" name="Titre 1">
            <a:extLst>
              <a:ext uri="{FF2B5EF4-FFF2-40B4-BE49-F238E27FC236}">
                <a16:creationId xmlns:a16="http://schemas.microsoft.com/office/drawing/2014/main" id="{EAB2083C-9B66-47CC-ACDC-0AC7A7E56605}"/>
              </a:ext>
            </a:extLst>
          </p:cNvPr>
          <p:cNvSpPr>
            <a:spLocks noGrp="1"/>
          </p:cNvSpPr>
          <p:nvPr>
            <p:ph type="title"/>
            <p:custDataLst>
              <p:tags r:id="rId2"/>
            </p:custDataLst>
          </p:nvPr>
        </p:nvSpPr>
        <p:spPr>
          <a:xfrm>
            <a:off x="1154954" y="976094"/>
            <a:ext cx="11558596" cy="1210628"/>
          </a:xfrm>
        </p:spPr>
        <p:txBody>
          <a:bodyPr/>
          <a:lstStyle/>
          <a:p>
            <a:r>
              <a:rPr lang="fr-FR" dirty="0"/>
              <a:t>Mécanismes de protection</a:t>
            </a:r>
          </a:p>
        </p:txBody>
      </p:sp>
      <p:sp>
        <p:nvSpPr>
          <p:cNvPr id="5" name="Espace réservé du contenu 2">
            <a:extLst>
              <a:ext uri="{FF2B5EF4-FFF2-40B4-BE49-F238E27FC236}">
                <a16:creationId xmlns:a16="http://schemas.microsoft.com/office/drawing/2014/main" id="{1AA8C5BF-0ED3-4221-9067-783CAA26A689}"/>
              </a:ext>
            </a:extLst>
          </p:cNvPr>
          <p:cNvSpPr txBox="1">
            <a:spLocks/>
          </p:cNvSpPr>
          <p:nvPr>
            <p:custDataLst>
              <p:tags r:id="rId3"/>
            </p:custDataLst>
          </p:nvPr>
        </p:nvSpPr>
        <p:spPr>
          <a:xfrm>
            <a:off x="957295" y="2443655"/>
            <a:ext cx="10718843" cy="3987281"/>
          </a:xfrm>
          <a:prstGeom prst="rect">
            <a:avLst/>
          </a:prstGeom>
          <a:solidFill>
            <a:schemeClr val="bg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r>
              <a:rPr lang="fr-FR" dirty="0"/>
              <a:t>L’UAC permet de restreindre le niveau d’exécution d’une application</a:t>
            </a:r>
          </a:p>
          <a:p>
            <a:r>
              <a:rPr lang="fr-FR" dirty="0"/>
              <a:t>C’est également le cas pour l’ISE et la console PowerShell</a:t>
            </a:r>
          </a:p>
          <a:p>
            <a:endParaRPr lang="fr-FR" dirty="0"/>
          </a:p>
          <a:p>
            <a:r>
              <a:rPr lang="fr-FR" dirty="0"/>
              <a:t>Dès qu’une commande ou un script provoque la modification d’un fichier ou paramètre système l’accès est refusé</a:t>
            </a:r>
          </a:p>
          <a:p>
            <a:r>
              <a:rPr lang="fr-FR" dirty="0"/>
              <a:t>dès lors, il faut </a:t>
            </a:r>
            <a:r>
              <a:rPr lang="fr-FR" dirty="0">
                <a:solidFill>
                  <a:srgbClr val="28727F"/>
                </a:solidFill>
              </a:rPr>
              <a:t>exécuter</a:t>
            </a:r>
            <a:r>
              <a:rPr lang="fr-FR" dirty="0"/>
              <a:t> la console ou l’ISE </a:t>
            </a:r>
            <a:r>
              <a:rPr lang="fr-FR" dirty="0">
                <a:solidFill>
                  <a:srgbClr val="28727F"/>
                </a:solidFill>
              </a:rPr>
              <a:t>en tant qu’Administrateur</a:t>
            </a:r>
          </a:p>
        </p:txBody>
      </p:sp>
      <p:sp>
        <p:nvSpPr>
          <p:cNvPr id="2" name="Espace réservé du pied de page 1">
            <a:extLst>
              <a:ext uri="{FF2B5EF4-FFF2-40B4-BE49-F238E27FC236}">
                <a16:creationId xmlns:a16="http://schemas.microsoft.com/office/drawing/2014/main" id="{8DF00D7A-5E5A-4C99-B22F-2F3CE8922DFE}"/>
              </a:ext>
            </a:extLst>
          </p:cNvPr>
          <p:cNvSpPr>
            <a:spLocks noGrp="1"/>
          </p:cNvSpPr>
          <p:nvPr>
            <p:ph type="ftr" sz="quarter" idx="11"/>
          </p:nvPr>
        </p:nvSpPr>
        <p:spPr/>
        <p:txBody>
          <a:bodyPr/>
          <a:lstStyle/>
          <a:p>
            <a:r>
              <a:rPr lang="en-US"/>
              <a:t>Stella Roulière</a:t>
            </a:r>
            <a:endParaRPr lang="en-US" dirty="0"/>
          </a:p>
        </p:txBody>
      </p:sp>
      <p:sp>
        <p:nvSpPr>
          <p:cNvPr id="6" name="Espace réservé du numéro de diapositive 5">
            <a:extLst>
              <a:ext uri="{FF2B5EF4-FFF2-40B4-BE49-F238E27FC236}">
                <a16:creationId xmlns:a16="http://schemas.microsoft.com/office/drawing/2014/main" id="{8F02C9CC-F46F-4A00-A7D5-E1F7CB63525E}"/>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5135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1154954" y="-217706"/>
            <a:ext cx="9144000"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PowerShell</a:t>
            </a:r>
          </a:p>
        </p:txBody>
      </p:sp>
      <p:sp>
        <p:nvSpPr>
          <p:cNvPr id="3" name="Titre 1">
            <a:extLst>
              <a:ext uri="{FF2B5EF4-FFF2-40B4-BE49-F238E27FC236}">
                <a16:creationId xmlns:a16="http://schemas.microsoft.com/office/drawing/2014/main" id="{1EE3D4F9-A1EE-4384-9454-37168B36315F}"/>
              </a:ext>
            </a:extLst>
          </p:cNvPr>
          <p:cNvSpPr>
            <a:spLocks noGrp="1"/>
          </p:cNvSpPr>
          <p:nvPr>
            <p:ph type="title"/>
            <p:custDataLst>
              <p:tags r:id="rId2"/>
            </p:custDataLst>
          </p:nvPr>
        </p:nvSpPr>
        <p:spPr>
          <a:xfrm>
            <a:off x="1154954" y="976094"/>
            <a:ext cx="11558596" cy="1210628"/>
          </a:xfrm>
        </p:spPr>
        <p:txBody>
          <a:bodyPr/>
          <a:lstStyle/>
          <a:p>
            <a:r>
              <a:rPr lang="fr-FR" dirty="0"/>
              <a:t>Mécanismes de protection</a:t>
            </a:r>
          </a:p>
        </p:txBody>
      </p:sp>
      <p:sp>
        <p:nvSpPr>
          <p:cNvPr id="2" name="Espace réservé du contenu 2">
            <a:extLst>
              <a:ext uri="{FF2B5EF4-FFF2-40B4-BE49-F238E27FC236}">
                <a16:creationId xmlns:a16="http://schemas.microsoft.com/office/drawing/2014/main" id="{0EC7F543-5CC9-496D-8E5A-227EE0E90BC2}"/>
              </a:ext>
            </a:extLst>
          </p:cNvPr>
          <p:cNvSpPr txBox="1">
            <a:spLocks/>
          </p:cNvSpPr>
          <p:nvPr>
            <p:custDataLst>
              <p:tags r:id="rId3"/>
            </p:custDataLst>
          </p:nvPr>
        </p:nvSpPr>
        <p:spPr>
          <a:xfrm>
            <a:off x="920666" y="2551838"/>
            <a:ext cx="10350667" cy="3860510"/>
          </a:xfrm>
          <a:prstGeom prst="rect">
            <a:avLst/>
          </a:prstGeom>
          <a:solidFill>
            <a:schemeClr val="bg2"/>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PowerShell intègre également un autre mécanisme </a:t>
            </a:r>
          </a:p>
          <a:p>
            <a:r>
              <a:rPr lang="fr-FR" dirty="0"/>
              <a:t>Conçu pour limiter l’exécution de scripts par défaut sur les systèmes</a:t>
            </a:r>
          </a:p>
          <a:p>
            <a:r>
              <a:rPr lang="fr-FR" dirty="0"/>
              <a:t>Le niveau de confiance requis pour l’exécution est modifiable :</a:t>
            </a:r>
          </a:p>
          <a:p>
            <a:pPr lvl="1"/>
            <a:r>
              <a:rPr lang="fr-FR" dirty="0">
                <a:solidFill>
                  <a:schemeClr val="accent6"/>
                </a:solidFill>
              </a:rPr>
              <a:t>Restricted (par défaut)		Niveau de sécurité élevé</a:t>
            </a:r>
          </a:p>
          <a:p>
            <a:pPr lvl="1"/>
            <a:r>
              <a:rPr lang="fr-FR" dirty="0">
                <a:solidFill>
                  <a:schemeClr val="accent6"/>
                </a:solidFill>
              </a:rPr>
              <a:t>AllSigned</a:t>
            </a:r>
          </a:p>
          <a:p>
            <a:pPr lvl="1"/>
            <a:r>
              <a:rPr lang="fr-FR" dirty="0">
                <a:solidFill>
                  <a:schemeClr val="accent6"/>
                </a:solidFill>
              </a:rPr>
              <a:t>Remote Signed</a:t>
            </a:r>
          </a:p>
          <a:p>
            <a:pPr lvl="1"/>
            <a:endParaRPr lang="fr-FR" dirty="0"/>
          </a:p>
          <a:p>
            <a:pPr lvl="1"/>
            <a:r>
              <a:rPr lang="fr-FR" dirty="0">
                <a:solidFill>
                  <a:srgbClr val="C00000"/>
                </a:solidFill>
              </a:rPr>
              <a:t>Unrestricted			Niveau de sécurité limité</a:t>
            </a:r>
          </a:p>
          <a:p>
            <a:pPr lvl="1"/>
            <a:r>
              <a:rPr lang="fr-FR" dirty="0">
                <a:solidFill>
                  <a:srgbClr val="C00000"/>
                </a:solidFill>
              </a:rPr>
              <a:t>Bypass</a:t>
            </a:r>
          </a:p>
          <a:p>
            <a:pPr lvl="1"/>
            <a:endParaRPr lang="fr-FR" dirty="0"/>
          </a:p>
          <a:p>
            <a:pPr lvl="1"/>
            <a:r>
              <a:rPr lang="fr-FR" dirty="0"/>
              <a:t>Default</a:t>
            </a:r>
          </a:p>
          <a:p>
            <a:pPr lvl="1"/>
            <a:r>
              <a:rPr lang="fr-FR" dirty="0"/>
              <a:t>Undefined</a:t>
            </a:r>
          </a:p>
          <a:p>
            <a:r>
              <a:rPr lang="fr-FR" dirty="0"/>
              <a:t>La commande Set-ExecutionPolicy permet de modifier ce paramètre</a:t>
            </a:r>
          </a:p>
        </p:txBody>
      </p:sp>
      <p:sp>
        <p:nvSpPr>
          <p:cNvPr id="6" name="Espace réservé du pied de page 5">
            <a:extLst>
              <a:ext uri="{FF2B5EF4-FFF2-40B4-BE49-F238E27FC236}">
                <a16:creationId xmlns:a16="http://schemas.microsoft.com/office/drawing/2014/main" id="{408C7C58-9BA6-479E-B230-60A8CCF09577}"/>
              </a:ext>
            </a:extLst>
          </p:cNvPr>
          <p:cNvSpPr>
            <a:spLocks noGrp="1"/>
          </p:cNvSpPr>
          <p:nvPr>
            <p:ph type="ftr" sz="quarter" idx="11"/>
          </p:nvPr>
        </p:nvSpPr>
        <p:spPr/>
        <p:txBody>
          <a:bodyPr/>
          <a:lstStyle/>
          <a:p>
            <a:r>
              <a:rPr lang="en-US"/>
              <a:t>Stella Roulière</a:t>
            </a:r>
            <a:endParaRPr lang="en-US" dirty="0"/>
          </a:p>
        </p:txBody>
      </p:sp>
      <p:sp>
        <p:nvSpPr>
          <p:cNvPr id="7" name="Espace réservé du numéro de diapositive 6">
            <a:extLst>
              <a:ext uri="{FF2B5EF4-FFF2-40B4-BE49-F238E27FC236}">
                <a16:creationId xmlns:a16="http://schemas.microsoft.com/office/drawing/2014/main" id="{2628AED4-4BF7-4D3E-A24A-1E842BE597BC}"/>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78306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2ABEDBC-5000-42B1-BBC7-E376B30744DD}"/>
              </a:ext>
            </a:extLst>
          </p:cNvPr>
          <p:cNvSpPr>
            <a:spLocks noGrp="1"/>
          </p:cNvSpPr>
          <p:nvPr>
            <p:ph type="ctrTitle"/>
            <p:custDataLst>
              <p:tags r:id="rId1"/>
            </p:custDataLst>
          </p:nvPr>
        </p:nvSpPr>
        <p:spPr>
          <a:xfrm>
            <a:off x="1524000" y="1122363"/>
            <a:ext cx="9144000" cy="2387600"/>
          </a:xfrm>
        </p:spPr>
        <p:txBody>
          <a:bodyPr/>
          <a:lstStyle/>
          <a:p>
            <a:pPr algn="ctr"/>
            <a:r>
              <a:rPr lang="fr-FR" dirty="0"/>
              <a:t>Initiation au Scripting avec PowerShell</a:t>
            </a:r>
          </a:p>
        </p:txBody>
      </p:sp>
      <p:sp>
        <p:nvSpPr>
          <p:cNvPr id="7" name="Sous-titre 2">
            <a:extLst>
              <a:ext uri="{FF2B5EF4-FFF2-40B4-BE49-F238E27FC236}">
                <a16:creationId xmlns:a16="http://schemas.microsoft.com/office/drawing/2014/main" id="{E70BF558-C082-4A17-884D-3CA49B951BD8}"/>
              </a:ext>
            </a:extLst>
          </p:cNvPr>
          <p:cNvSpPr>
            <a:spLocks noGrp="1"/>
          </p:cNvSpPr>
          <p:nvPr>
            <p:ph type="subTitle" idx="1"/>
            <p:custDataLst>
              <p:tags r:id="rId2"/>
            </p:custDataLst>
          </p:nvPr>
        </p:nvSpPr>
        <p:spPr>
          <a:xfrm>
            <a:off x="2564525" y="4079875"/>
            <a:ext cx="9144000" cy="1655762"/>
          </a:xfrm>
        </p:spPr>
        <p:txBody>
          <a:bodyPr/>
          <a:lstStyle/>
          <a:p>
            <a:r>
              <a:rPr lang="fr-FR" dirty="0"/>
              <a:t>Module 2 – Commandes indispensables et langage objet</a:t>
            </a:r>
          </a:p>
        </p:txBody>
      </p:sp>
    </p:spTree>
    <p:extLst>
      <p:ext uri="{BB962C8B-B14F-4D97-AF65-F5344CB8AC3E}">
        <p14:creationId xmlns:p14="http://schemas.microsoft.com/office/powerpoint/2010/main" val="561289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921A249A-3686-4CF3-A8C3-285DF1BC409E}"/>
              </a:ext>
            </a:extLst>
          </p:cNvPr>
          <p:cNvSpPr>
            <a:spLocks noGrp="1"/>
          </p:cNvSpPr>
          <p:nvPr>
            <p:ph type="title"/>
            <p:custDataLst>
              <p:tags r:id="rId2"/>
            </p:custDataLst>
          </p:nvPr>
        </p:nvSpPr>
        <p:spPr>
          <a:xfrm>
            <a:off x="2940675" y="1377390"/>
            <a:ext cx="11558596" cy="809330"/>
          </a:xfrm>
        </p:spPr>
        <p:txBody>
          <a:bodyPr/>
          <a:lstStyle/>
          <a:p>
            <a:r>
              <a:rPr lang="fr-FR" dirty="0"/>
              <a:t>Structure des commandes</a:t>
            </a:r>
          </a:p>
        </p:txBody>
      </p:sp>
      <p:sp>
        <p:nvSpPr>
          <p:cNvPr id="2" name="Espace réservé du contenu 2">
            <a:extLst>
              <a:ext uri="{FF2B5EF4-FFF2-40B4-BE49-F238E27FC236}">
                <a16:creationId xmlns:a16="http://schemas.microsoft.com/office/drawing/2014/main" id="{7E32D2FE-9F60-495C-8D81-D2CC7C3E5E1A}"/>
              </a:ext>
            </a:extLst>
          </p:cNvPr>
          <p:cNvSpPr txBox="1">
            <a:spLocks/>
          </p:cNvSpPr>
          <p:nvPr>
            <p:custDataLst>
              <p:tags r:id="rId3"/>
            </p:custDataLst>
          </p:nvPr>
        </p:nvSpPr>
        <p:spPr>
          <a:xfrm>
            <a:off x="891606" y="2387600"/>
            <a:ext cx="10718843" cy="605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Les commandes PowerShell sont toujours composées ainsi :</a:t>
            </a:r>
          </a:p>
          <a:p>
            <a:endParaRPr lang="fr-FR" dirty="0"/>
          </a:p>
        </p:txBody>
      </p:sp>
      <p:sp>
        <p:nvSpPr>
          <p:cNvPr id="7" name="Espace réservé du contenu 2">
            <a:extLst>
              <a:ext uri="{FF2B5EF4-FFF2-40B4-BE49-F238E27FC236}">
                <a16:creationId xmlns:a16="http://schemas.microsoft.com/office/drawing/2014/main" id="{046E3562-1FC3-442B-BBEB-C53C288F15E8}"/>
              </a:ext>
            </a:extLst>
          </p:cNvPr>
          <p:cNvSpPr txBox="1">
            <a:spLocks/>
          </p:cNvSpPr>
          <p:nvPr>
            <p:custDataLst>
              <p:tags r:id="rId4"/>
            </p:custDataLst>
          </p:nvPr>
        </p:nvSpPr>
        <p:spPr>
          <a:xfrm>
            <a:off x="1650341" y="2889225"/>
            <a:ext cx="7843909" cy="819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4800" dirty="0"/>
              <a:t>Verbe - Nom</a:t>
            </a:r>
          </a:p>
        </p:txBody>
      </p:sp>
      <p:sp>
        <p:nvSpPr>
          <p:cNvPr id="8" name="Espace réservé du contenu 2">
            <a:extLst>
              <a:ext uri="{FF2B5EF4-FFF2-40B4-BE49-F238E27FC236}">
                <a16:creationId xmlns:a16="http://schemas.microsoft.com/office/drawing/2014/main" id="{9313E368-0ECE-4A1A-B5C7-EEA2BCC1E697}"/>
              </a:ext>
            </a:extLst>
          </p:cNvPr>
          <p:cNvSpPr txBox="1">
            <a:spLocks/>
          </p:cNvSpPr>
          <p:nvPr>
            <p:custDataLst>
              <p:tags r:id="rId5"/>
            </p:custDataLst>
          </p:nvPr>
        </p:nvSpPr>
        <p:spPr>
          <a:xfrm>
            <a:off x="1107035" y="4020038"/>
            <a:ext cx="2390462" cy="605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chemeClr val="accent5">
                    <a:lumMod val="75000"/>
                  </a:schemeClr>
                </a:solidFill>
              </a:rPr>
              <a:t>Get-ChildItem</a:t>
            </a:r>
          </a:p>
        </p:txBody>
      </p:sp>
      <p:sp>
        <p:nvSpPr>
          <p:cNvPr id="9" name="Espace réservé du contenu 2">
            <a:extLst>
              <a:ext uri="{FF2B5EF4-FFF2-40B4-BE49-F238E27FC236}">
                <a16:creationId xmlns:a16="http://schemas.microsoft.com/office/drawing/2014/main" id="{EAEDB9BA-7475-45C8-A59E-476EDBBCB769}"/>
              </a:ext>
            </a:extLst>
          </p:cNvPr>
          <p:cNvSpPr txBox="1">
            <a:spLocks/>
          </p:cNvSpPr>
          <p:nvPr>
            <p:custDataLst>
              <p:tags r:id="rId6"/>
            </p:custDataLst>
          </p:nvPr>
        </p:nvSpPr>
        <p:spPr>
          <a:xfrm>
            <a:off x="4239802" y="3968775"/>
            <a:ext cx="2011225" cy="605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chemeClr val="accent5">
                    <a:lumMod val="75000"/>
                  </a:schemeClr>
                </a:solidFill>
              </a:rPr>
              <a:t>Get-Service</a:t>
            </a:r>
          </a:p>
        </p:txBody>
      </p:sp>
      <p:sp>
        <p:nvSpPr>
          <p:cNvPr id="10" name="Espace réservé du contenu 2">
            <a:extLst>
              <a:ext uri="{FF2B5EF4-FFF2-40B4-BE49-F238E27FC236}">
                <a16:creationId xmlns:a16="http://schemas.microsoft.com/office/drawing/2014/main" id="{8D3DBA62-78FF-46D7-AE3B-7F6C7D42F02B}"/>
              </a:ext>
            </a:extLst>
          </p:cNvPr>
          <p:cNvSpPr txBox="1">
            <a:spLocks/>
          </p:cNvSpPr>
          <p:nvPr>
            <p:custDataLst>
              <p:tags r:id="rId7"/>
            </p:custDataLst>
          </p:nvPr>
        </p:nvSpPr>
        <p:spPr>
          <a:xfrm>
            <a:off x="7468901" y="4020038"/>
            <a:ext cx="2011225" cy="605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chemeClr val="accent5">
                    <a:lumMod val="75000"/>
                  </a:schemeClr>
                </a:solidFill>
              </a:rPr>
              <a:t>Get-Volume</a:t>
            </a:r>
          </a:p>
        </p:txBody>
      </p:sp>
      <p:sp>
        <p:nvSpPr>
          <p:cNvPr id="11" name="Espace réservé du contenu 2">
            <a:extLst>
              <a:ext uri="{FF2B5EF4-FFF2-40B4-BE49-F238E27FC236}">
                <a16:creationId xmlns:a16="http://schemas.microsoft.com/office/drawing/2014/main" id="{051DB583-7CD8-4ACF-9A94-923199275468}"/>
              </a:ext>
            </a:extLst>
          </p:cNvPr>
          <p:cNvSpPr txBox="1">
            <a:spLocks/>
          </p:cNvSpPr>
          <p:nvPr>
            <p:custDataLst>
              <p:tags r:id="rId8"/>
            </p:custDataLst>
          </p:nvPr>
        </p:nvSpPr>
        <p:spPr>
          <a:xfrm>
            <a:off x="2940675" y="4633990"/>
            <a:ext cx="2390462" cy="605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chemeClr val="accent5">
                    <a:lumMod val="75000"/>
                  </a:schemeClr>
                </a:solidFill>
              </a:rPr>
              <a:t>Get-Process</a:t>
            </a:r>
          </a:p>
        </p:txBody>
      </p:sp>
      <p:sp>
        <p:nvSpPr>
          <p:cNvPr id="12" name="Espace réservé du contenu 2">
            <a:extLst>
              <a:ext uri="{FF2B5EF4-FFF2-40B4-BE49-F238E27FC236}">
                <a16:creationId xmlns:a16="http://schemas.microsoft.com/office/drawing/2014/main" id="{1B93588D-4158-4F38-9975-3A6527155296}"/>
              </a:ext>
            </a:extLst>
          </p:cNvPr>
          <p:cNvSpPr txBox="1">
            <a:spLocks/>
          </p:cNvSpPr>
          <p:nvPr>
            <p:custDataLst>
              <p:tags r:id="rId9"/>
            </p:custDataLst>
          </p:nvPr>
        </p:nvSpPr>
        <p:spPr>
          <a:xfrm>
            <a:off x="6096000" y="4774260"/>
            <a:ext cx="2011225" cy="605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chemeClr val="accent5">
                    <a:lumMod val="75000"/>
                  </a:schemeClr>
                </a:solidFill>
              </a:rPr>
              <a:t>Get-Item</a:t>
            </a:r>
          </a:p>
        </p:txBody>
      </p:sp>
      <p:sp>
        <p:nvSpPr>
          <p:cNvPr id="13" name="Espace réservé du contenu 2">
            <a:extLst>
              <a:ext uri="{FF2B5EF4-FFF2-40B4-BE49-F238E27FC236}">
                <a16:creationId xmlns:a16="http://schemas.microsoft.com/office/drawing/2014/main" id="{496B7EEC-4A85-45F4-9958-DB8A06B64C9F}"/>
              </a:ext>
            </a:extLst>
          </p:cNvPr>
          <p:cNvSpPr txBox="1">
            <a:spLocks/>
          </p:cNvSpPr>
          <p:nvPr>
            <p:custDataLst>
              <p:tags r:id="rId10"/>
            </p:custDataLst>
          </p:nvPr>
        </p:nvSpPr>
        <p:spPr>
          <a:xfrm>
            <a:off x="9064263" y="4633989"/>
            <a:ext cx="2295431" cy="605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chemeClr val="accent5">
                    <a:lumMod val="75000"/>
                  </a:schemeClr>
                </a:solidFill>
              </a:rPr>
              <a:t>Get-SMBShare</a:t>
            </a:r>
          </a:p>
        </p:txBody>
      </p:sp>
      <p:sp>
        <p:nvSpPr>
          <p:cNvPr id="14" name="Espace réservé du contenu 2">
            <a:extLst>
              <a:ext uri="{FF2B5EF4-FFF2-40B4-BE49-F238E27FC236}">
                <a16:creationId xmlns:a16="http://schemas.microsoft.com/office/drawing/2014/main" id="{CAF68EE1-1046-433A-AFDB-FE76066699E1}"/>
              </a:ext>
            </a:extLst>
          </p:cNvPr>
          <p:cNvSpPr txBox="1">
            <a:spLocks/>
          </p:cNvSpPr>
          <p:nvPr>
            <p:custDataLst>
              <p:tags r:id="rId11"/>
            </p:custDataLst>
          </p:nvPr>
        </p:nvSpPr>
        <p:spPr>
          <a:xfrm>
            <a:off x="1042233" y="5349734"/>
            <a:ext cx="10718843" cy="605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Elles sont « parlantes », il est facile de deviner leur utilité</a:t>
            </a:r>
          </a:p>
          <a:p>
            <a:endParaRPr lang="fr-FR" dirty="0"/>
          </a:p>
        </p:txBody>
      </p:sp>
      <p:sp>
        <p:nvSpPr>
          <p:cNvPr id="16" name="Rectangle 15">
            <a:extLst>
              <a:ext uri="{FF2B5EF4-FFF2-40B4-BE49-F238E27FC236}">
                <a16:creationId xmlns:a16="http://schemas.microsoft.com/office/drawing/2014/main" id="{2D143919-D161-4EA6-A0CD-5D13537C1B88}"/>
              </a:ext>
            </a:extLst>
          </p:cNvPr>
          <p:cNvSpPr/>
          <p:nvPr>
            <p:custDataLst>
              <p:tags r:id="rId12"/>
            </p:custDataLst>
          </p:nvPr>
        </p:nvSpPr>
        <p:spPr>
          <a:xfrm>
            <a:off x="1548693" y="5814945"/>
            <a:ext cx="4023602" cy="400110"/>
          </a:xfrm>
          <a:prstGeom prst="rect">
            <a:avLst/>
          </a:prstGeom>
        </p:spPr>
        <p:txBody>
          <a:bodyPr wrap="none">
            <a:spAutoFit/>
          </a:bodyPr>
          <a:lstStyle/>
          <a:p>
            <a:r>
              <a:rPr lang="fr-FR" sz="2000" dirty="0">
                <a:solidFill>
                  <a:srgbClr val="343642"/>
                </a:solidFill>
                <a:latin typeface="Segoe UI" panose="020B0502040204020203" pitchFamily="34" charset="0"/>
                <a:cs typeface="Segoe UI" panose="020B0502040204020203" pitchFamily="34" charset="0"/>
              </a:rPr>
              <a:t>Le nom sera toujours au singulier </a:t>
            </a:r>
            <a:endParaRPr lang="fr-FR" sz="2000" dirty="0"/>
          </a:p>
        </p:txBody>
      </p:sp>
      <p:sp>
        <p:nvSpPr>
          <p:cNvPr id="17" name="Espace réservé du pied de page 16">
            <a:extLst>
              <a:ext uri="{FF2B5EF4-FFF2-40B4-BE49-F238E27FC236}">
                <a16:creationId xmlns:a16="http://schemas.microsoft.com/office/drawing/2014/main" id="{1D5B198C-54CB-46B6-A75A-33D90BF02026}"/>
              </a:ext>
            </a:extLst>
          </p:cNvPr>
          <p:cNvSpPr>
            <a:spLocks noGrp="1"/>
          </p:cNvSpPr>
          <p:nvPr>
            <p:ph type="ftr" sz="quarter" idx="11"/>
          </p:nvPr>
        </p:nvSpPr>
        <p:spPr/>
        <p:txBody>
          <a:bodyPr/>
          <a:lstStyle/>
          <a:p>
            <a:r>
              <a:rPr lang="en-US"/>
              <a:t>Stella Roulière</a:t>
            </a:r>
            <a:endParaRPr lang="en-US" dirty="0"/>
          </a:p>
        </p:txBody>
      </p:sp>
      <p:sp>
        <p:nvSpPr>
          <p:cNvPr id="18" name="Espace réservé du numéro de diapositive 17">
            <a:extLst>
              <a:ext uri="{FF2B5EF4-FFF2-40B4-BE49-F238E27FC236}">
                <a16:creationId xmlns:a16="http://schemas.microsoft.com/office/drawing/2014/main" id="{84201F19-8C0A-4459-A266-83DA294B709C}"/>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1955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54FCE65A-2729-4BB3-BB1D-C893263272C1}"/>
              </a:ext>
            </a:extLst>
          </p:cNvPr>
          <p:cNvSpPr>
            <a:spLocks noGrp="1"/>
          </p:cNvSpPr>
          <p:nvPr>
            <p:ph type="title"/>
            <p:custDataLst>
              <p:tags r:id="rId2"/>
            </p:custDataLst>
          </p:nvPr>
        </p:nvSpPr>
        <p:spPr>
          <a:xfrm>
            <a:off x="2089337" y="1377390"/>
            <a:ext cx="11558596" cy="809330"/>
          </a:xfrm>
        </p:spPr>
        <p:txBody>
          <a:bodyPr/>
          <a:lstStyle/>
          <a:p>
            <a:r>
              <a:rPr lang="fr-FR" dirty="0"/>
              <a:t>Les 3 commandes fondamentales</a:t>
            </a:r>
          </a:p>
        </p:txBody>
      </p:sp>
      <p:sp>
        <p:nvSpPr>
          <p:cNvPr id="2" name="Espace réservé du contenu 2">
            <a:extLst>
              <a:ext uri="{FF2B5EF4-FFF2-40B4-BE49-F238E27FC236}">
                <a16:creationId xmlns:a16="http://schemas.microsoft.com/office/drawing/2014/main" id="{6BB4DECB-FC98-4ADC-9E8C-A92C9852D8B4}"/>
              </a:ext>
            </a:extLst>
          </p:cNvPr>
          <p:cNvSpPr txBox="1">
            <a:spLocks/>
          </p:cNvSpPr>
          <p:nvPr>
            <p:custDataLst>
              <p:tags r:id="rId3"/>
            </p:custDataLst>
          </p:nvPr>
        </p:nvSpPr>
        <p:spPr>
          <a:xfrm>
            <a:off x="740980" y="2533135"/>
            <a:ext cx="10718843" cy="3467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Il y a des milliers de commandes présentes dans PowerShell, il est donc illusoire de les apprendre toutes par cœur</a:t>
            </a:r>
          </a:p>
          <a:p>
            <a:endParaRPr lang="fr-FR" dirty="0"/>
          </a:p>
          <a:p>
            <a:r>
              <a:rPr lang="fr-FR" dirty="0"/>
              <a:t>La maîtrise des 3 commandes suivantes est indispensable. Elles vous permettront de </a:t>
            </a:r>
            <a:r>
              <a:rPr lang="fr-FR" dirty="0">
                <a:solidFill>
                  <a:srgbClr val="28727F"/>
                </a:solidFill>
              </a:rPr>
              <a:t>trouver les commandes dont vous avez besoin</a:t>
            </a:r>
            <a:r>
              <a:rPr lang="fr-FR" dirty="0"/>
              <a:t>, </a:t>
            </a:r>
            <a:r>
              <a:rPr lang="fr-FR" b="1" dirty="0"/>
              <a:t>d'appréhender leur utilisation</a:t>
            </a:r>
            <a:r>
              <a:rPr lang="fr-FR" dirty="0"/>
              <a:t> et d'</a:t>
            </a:r>
            <a:r>
              <a:rPr lang="fr-FR" u="sng" dirty="0"/>
              <a:t>exploiter au mieux leurs résultats</a:t>
            </a:r>
            <a:endParaRPr lang="fr-FR" dirty="0"/>
          </a:p>
          <a:p>
            <a:endParaRPr lang="fr-FR" dirty="0"/>
          </a:p>
        </p:txBody>
      </p:sp>
      <p:sp>
        <p:nvSpPr>
          <p:cNvPr id="7" name="Espace réservé du contenu 2">
            <a:extLst>
              <a:ext uri="{FF2B5EF4-FFF2-40B4-BE49-F238E27FC236}">
                <a16:creationId xmlns:a16="http://schemas.microsoft.com/office/drawing/2014/main" id="{2D7CCC82-97B3-4CA2-AEB4-D014C42D2C0F}"/>
              </a:ext>
            </a:extLst>
          </p:cNvPr>
          <p:cNvSpPr txBox="1">
            <a:spLocks/>
          </p:cNvSpPr>
          <p:nvPr>
            <p:custDataLst>
              <p:tags r:id="rId4"/>
            </p:custDataLst>
          </p:nvPr>
        </p:nvSpPr>
        <p:spPr>
          <a:xfrm>
            <a:off x="4792834" y="4998811"/>
            <a:ext cx="4346948" cy="1841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rgbClr val="28727F"/>
                </a:solidFill>
              </a:rPr>
              <a:t>Get-Command</a:t>
            </a:r>
          </a:p>
          <a:p>
            <a:pPr marL="0" indent="0">
              <a:buNone/>
            </a:pPr>
            <a:r>
              <a:rPr lang="fr-FR" b="1" dirty="0"/>
              <a:t>Get-Help</a:t>
            </a:r>
          </a:p>
          <a:p>
            <a:pPr marL="0" indent="0">
              <a:buNone/>
            </a:pPr>
            <a:r>
              <a:rPr lang="fr-FR" u="sng" dirty="0"/>
              <a:t>Get-Member</a:t>
            </a:r>
          </a:p>
        </p:txBody>
      </p:sp>
      <p:sp>
        <p:nvSpPr>
          <p:cNvPr id="8" name="Espace réservé du pied de page 7">
            <a:extLst>
              <a:ext uri="{FF2B5EF4-FFF2-40B4-BE49-F238E27FC236}">
                <a16:creationId xmlns:a16="http://schemas.microsoft.com/office/drawing/2014/main" id="{750E6B88-A654-40FC-898E-30C72BF9BA24}"/>
              </a:ext>
            </a:extLst>
          </p:cNvPr>
          <p:cNvSpPr>
            <a:spLocks noGrp="1"/>
          </p:cNvSpPr>
          <p:nvPr>
            <p:ph type="ftr" sz="quarter" idx="11"/>
          </p:nvPr>
        </p:nvSpPr>
        <p:spPr/>
        <p:txBody>
          <a:bodyPr/>
          <a:lstStyle/>
          <a:p>
            <a:r>
              <a:rPr lang="en-US"/>
              <a:t>Stella Roulière</a:t>
            </a:r>
            <a:endParaRPr lang="en-US" dirty="0"/>
          </a:p>
        </p:txBody>
      </p:sp>
      <p:sp>
        <p:nvSpPr>
          <p:cNvPr id="9" name="Espace réservé du numéro de diapositive 8">
            <a:extLst>
              <a:ext uri="{FF2B5EF4-FFF2-40B4-BE49-F238E27FC236}">
                <a16:creationId xmlns:a16="http://schemas.microsoft.com/office/drawing/2014/main" id="{AD4389C1-05D4-43EA-B968-4B13B660898A}"/>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344629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9B72F13B-906E-425C-B178-A9389D1A5F09}"/>
              </a:ext>
            </a:extLst>
          </p:cNvPr>
          <p:cNvSpPr>
            <a:spLocks noGrp="1"/>
          </p:cNvSpPr>
          <p:nvPr>
            <p:ph type="title"/>
            <p:custDataLst>
              <p:tags r:id="rId2"/>
            </p:custDataLst>
          </p:nvPr>
        </p:nvSpPr>
        <p:spPr>
          <a:xfrm>
            <a:off x="4091558" y="1424687"/>
            <a:ext cx="11558596" cy="809330"/>
          </a:xfrm>
        </p:spPr>
        <p:txBody>
          <a:bodyPr/>
          <a:lstStyle/>
          <a:p>
            <a:r>
              <a:rPr lang="fr-FR" dirty="0"/>
              <a:t>Get-Command</a:t>
            </a:r>
          </a:p>
        </p:txBody>
      </p:sp>
      <p:sp>
        <p:nvSpPr>
          <p:cNvPr id="2" name="Espace réservé du contenu 2">
            <a:extLst>
              <a:ext uri="{FF2B5EF4-FFF2-40B4-BE49-F238E27FC236}">
                <a16:creationId xmlns:a16="http://schemas.microsoft.com/office/drawing/2014/main" id="{336457D3-D54B-4B52-B43B-7E28031C54C6}"/>
              </a:ext>
            </a:extLst>
          </p:cNvPr>
          <p:cNvSpPr txBox="1">
            <a:spLocks/>
          </p:cNvSpPr>
          <p:nvPr>
            <p:custDataLst>
              <p:tags r:id="rId3"/>
            </p:custDataLst>
          </p:nvPr>
        </p:nvSpPr>
        <p:spPr>
          <a:xfrm>
            <a:off x="430924" y="2387600"/>
            <a:ext cx="10718843" cy="11998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solidFill>
                  <a:schemeClr val="accent5">
                    <a:lumMod val="75000"/>
                  </a:schemeClr>
                </a:solidFill>
              </a:rPr>
              <a:t>Get-Command</a:t>
            </a:r>
            <a:r>
              <a:rPr lang="fr-FR" dirty="0"/>
              <a:t> permet de rechercher une commande quand on ne connaît pas son nom</a:t>
            </a:r>
          </a:p>
        </p:txBody>
      </p:sp>
      <p:sp>
        <p:nvSpPr>
          <p:cNvPr id="7" name="Rectangle 6">
            <a:extLst>
              <a:ext uri="{FF2B5EF4-FFF2-40B4-BE49-F238E27FC236}">
                <a16:creationId xmlns:a16="http://schemas.microsoft.com/office/drawing/2014/main" id="{A0B1468A-928B-4252-9A85-415E67BA9ACD}"/>
              </a:ext>
            </a:extLst>
          </p:cNvPr>
          <p:cNvSpPr/>
          <p:nvPr>
            <p:custDataLst>
              <p:tags r:id="rId4"/>
            </p:custDataLst>
          </p:nvPr>
        </p:nvSpPr>
        <p:spPr>
          <a:xfrm>
            <a:off x="671690" y="3171968"/>
            <a:ext cx="10285344" cy="830997"/>
          </a:xfrm>
          <a:prstGeom prst="rect">
            <a:avLst/>
          </a:prstGeom>
        </p:spPr>
        <p:txBody>
          <a:bodyPr wrap="square">
            <a:spAutoFit/>
          </a:bodyPr>
          <a:lstStyle/>
          <a:p>
            <a:r>
              <a:rPr lang="fr-FR" sz="2400" dirty="0"/>
              <a:t>Exemple : Je recherche toutes les commandes relatives à la gestion des services :</a:t>
            </a:r>
          </a:p>
        </p:txBody>
      </p:sp>
      <p:sp>
        <p:nvSpPr>
          <p:cNvPr id="9" name="Espace réservé du contenu 2">
            <a:extLst>
              <a:ext uri="{FF2B5EF4-FFF2-40B4-BE49-F238E27FC236}">
                <a16:creationId xmlns:a16="http://schemas.microsoft.com/office/drawing/2014/main" id="{B84748BE-E0DD-4E6B-BB49-58A06D194811}"/>
              </a:ext>
            </a:extLst>
          </p:cNvPr>
          <p:cNvSpPr txBox="1">
            <a:spLocks/>
          </p:cNvSpPr>
          <p:nvPr>
            <p:custDataLst>
              <p:tags r:id="rId5"/>
            </p:custDataLst>
          </p:nvPr>
        </p:nvSpPr>
        <p:spPr>
          <a:xfrm>
            <a:off x="740980" y="4419606"/>
            <a:ext cx="6781229"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Get-Command *-Service</a:t>
            </a:r>
          </a:p>
        </p:txBody>
      </p:sp>
      <p:pic>
        <p:nvPicPr>
          <p:cNvPr id="11" name="Image 10">
            <a:extLst>
              <a:ext uri="{FF2B5EF4-FFF2-40B4-BE49-F238E27FC236}">
                <a16:creationId xmlns:a16="http://schemas.microsoft.com/office/drawing/2014/main" id="{942FD4A0-3DF6-4099-A1B8-4F4BEC45DCB2}"/>
              </a:ext>
            </a:extLst>
          </p:cNvPr>
          <p:cNvPicPr>
            <a:picLocks noChangeAspect="1"/>
          </p:cNvPicPr>
          <p:nvPr>
            <p:custDataLst>
              <p:tags r:id="rId6"/>
            </p:custDataLst>
          </p:nvPr>
        </p:nvPicPr>
        <p:blipFill>
          <a:blip r:embed="rId9"/>
          <a:stretch>
            <a:fillRect/>
          </a:stretch>
        </p:blipFill>
        <p:spPr>
          <a:xfrm>
            <a:off x="7030475" y="4002965"/>
            <a:ext cx="3743325" cy="2400300"/>
          </a:xfrm>
          <a:prstGeom prst="rect">
            <a:avLst/>
          </a:prstGeom>
          <a:ln>
            <a:solidFill>
              <a:srgbClr val="28727F"/>
            </a:solidFill>
          </a:ln>
        </p:spPr>
      </p:pic>
      <p:sp>
        <p:nvSpPr>
          <p:cNvPr id="13" name="Rectangle 12">
            <a:extLst>
              <a:ext uri="{FF2B5EF4-FFF2-40B4-BE49-F238E27FC236}">
                <a16:creationId xmlns:a16="http://schemas.microsoft.com/office/drawing/2014/main" id="{2138B39D-BF73-481E-AE06-3DCD5B7ADFB5}"/>
              </a:ext>
            </a:extLst>
          </p:cNvPr>
          <p:cNvSpPr/>
          <p:nvPr>
            <p:custDataLst>
              <p:tags r:id="rId7"/>
            </p:custDataLst>
          </p:nvPr>
        </p:nvSpPr>
        <p:spPr>
          <a:xfrm>
            <a:off x="876978" y="5130793"/>
            <a:ext cx="5075997" cy="646331"/>
          </a:xfrm>
          <a:prstGeom prst="rect">
            <a:avLst/>
          </a:prstGeom>
        </p:spPr>
        <p:txBody>
          <a:bodyPr wrap="square">
            <a:spAutoFit/>
          </a:bodyPr>
          <a:lstStyle/>
          <a:p>
            <a:r>
              <a:rPr lang="fr-FR" dirty="0"/>
              <a:t>Le caractère « </a:t>
            </a:r>
            <a:r>
              <a:rPr lang="fr-FR" dirty="0">
                <a:solidFill>
                  <a:srgbClr val="28727F"/>
                </a:solidFill>
              </a:rPr>
              <a:t>*</a:t>
            </a:r>
            <a:r>
              <a:rPr lang="fr-FR" dirty="0"/>
              <a:t> » (ou wildcard) permet de substituer une chaîne de caractères</a:t>
            </a:r>
          </a:p>
        </p:txBody>
      </p:sp>
      <p:sp>
        <p:nvSpPr>
          <p:cNvPr id="14" name="Espace réservé du pied de page 13">
            <a:extLst>
              <a:ext uri="{FF2B5EF4-FFF2-40B4-BE49-F238E27FC236}">
                <a16:creationId xmlns:a16="http://schemas.microsoft.com/office/drawing/2014/main" id="{88D6D7F5-19D6-44B4-9A01-F5AAE1EB8DAB}"/>
              </a:ext>
            </a:extLst>
          </p:cNvPr>
          <p:cNvSpPr>
            <a:spLocks noGrp="1"/>
          </p:cNvSpPr>
          <p:nvPr>
            <p:ph type="ftr" sz="quarter" idx="11"/>
          </p:nvPr>
        </p:nvSpPr>
        <p:spPr/>
        <p:txBody>
          <a:bodyPr/>
          <a:lstStyle/>
          <a:p>
            <a:r>
              <a:rPr lang="en-US"/>
              <a:t>Stella Roulière</a:t>
            </a:r>
            <a:endParaRPr lang="en-US" dirty="0"/>
          </a:p>
        </p:txBody>
      </p:sp>
      <p:sp>
        <p:nvSpPr>
          <p:cNvPr id="15" name="Espace réservé du numéro de diapositive 14">
            <a:extLst>
              <a:ext uri="{FF2B5EF4-FFF2-40B4-BE49-F238E27FC236}">
                <a16:creationId xmlns:a16="http://schemas.microsoft.com/office/drawing/2014/main" id="{93FF2C9D-2B63-448D-8F0C-697D3D3489F0}"/>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465134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22283D3F-A5CD-4044-B6A5-AD75445F7DD6}"/>
              </a:ext>
            </a:extLst>
          </p:cNvPr>
          <p:cNvSpPr>
            <a:spLocks noGrp="1"/>
          </p:cNvSpPr>
          <p:nvPr>
            <p:ph type="title"/>
            <p:custDataLst>
              <p:tags r:id="rId2"/>
            </p:custDataLst>
          </p:nvPr>
        </p:nvSpPr>
        <p:spPr>
          <a:xfrm>
            <a:off x="4501462" y="1393155"/>
            <a:ext cx="11558596" cy="809330"/>
          </a:xfrm>
        </p:spPr>
        <p:txBody>
          <a:bodyPr/>
          <a:lstStyle/>
          <a:p>
            <a:r>
              <a:rPr lang="fr-FR" dirty="0"/>
              <a:t>Get-Command</a:t>
            </a:r>
          </a:p>
        </p:txBody>
      </p:sp>
      <p:sp>
        <p:nvSpPr>
          <p:cNvPr id="2" name="Espace réservé du contenu 2">
            <a:extLst>
              <a:ext uri="{FF2B5EF4-FFF2-40B4-BE49-F238E27FC236}">
                <a16:creationId xmlns:a16="http://schemas.microsoft.com/office/drawing/2014/main" id="{DC7B4FD2-102F-4E90-B0F7-1DFA91890969}"/>
              </a:ext>
            </a:extLst>
          </p:cNvPr>
          <p:cNvSpPr txBox="1">
            <a:spLocks/>
          </p:cNvSpPr>
          <p:nvPr>
            <p:custDataLst>
              <p:tags r:id="rId3"/>
            </p:custDataLst>
          </p:nvPr>
        </p:nvSpPr>
        <p:spPr>
          <a:xfrm>
            <a:off x="430924" y="2387600"/>
            <a:ext cx="10718843" cy="1977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Les commandes sont regroupées dans des </a:t>
            </a:r>
            <a:r>
              <a:rPr lang="fr-FR" sz="2600" b="1" dirty="0"/>
              <a:t>modules</a:t>
            </a:r>
            <a:r>
              <a:rPr lang="fr-FR" sz="2600" dirty="0"/>
              <a:t>, on peut lister toutes les commandes d’un module donné :</a:t>
            </a:r>
          </a:p>
        </p:txBody>
      </p:sp>
      <p:sp>
        <p:nvSpPr>
          <p:cNvPr id="7" name="Espace réservé du contenu 2">
            <a:extLst>
              <a:ext uri="{FF2B5EF4-FFF2-40B4-BE49-F238E27FC236}">
                <a16:creationId xmlns:a16="http://schemas.microsoft.com/office/drawing/2014/main" id="{FB53A425-2B30-4423-9D0A-C8BC6F82A6F2}"/>
              </a:ext>
            </a:extLst>
          </p:cNvPr>
          <p:cNvSpPr txBox="1">
            <a:spLocks/>
          </p:cNvSpPr>
          <p:nvPr>
            <p:custDataLst>
              <p:tags r:id="rId4"/>
            </p:custDataLst>
          </p:nvPr>
        </p:nvSpPr>
        <p:spPr>
          <a:xfrm>
            <a:off x="740980" y="3504858"/>
            <a:ext cx="6781229"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Get-Command </a:t>
            </a:r>
            <a:r>
              <a:rPr lang="fr-FR" b="1" dirty="0">
                <a:solidFill>
                  <a:schemeClr val="accent5">
                    <a:lumMod val="50000"/>
                  </a:schemeClr>
                </a:solidFill>
              </a:rPr>
              <a:t>–Module</a:t>
            </a:r>
            <a:r>
              <a:rPr lang="fr-FR" b="1" dirty="0">
                <a:solidFill>
                  <a:schemeClr val="accent5">
                    <a:lumMod val="75000"/>
                  </a:schemeClr>
                </a:solidFill>
              </a:rPr>
              <a:t> DHCPServer</a:t>
            </a:r>
          </a:p>
        </p:txBody>
      </p:sp>
      <p:sp>
        <p:nvSpPr>
          <p:cNvPr id="9" name="Espace réservé du contenu 2">
            <a:extLst>
              <a:ext uri="{FF2B5EF4-FFF2-40B4-BE49-F238E27FC236}">
                <a16:creationId xmlns:a16="http://schemas.microsoft.com/office/drawing/2014/main" id="{C243585B-1397-4463-BA36-BA61C9954405}"/>
              </a:ext>
            </a:extLst>
          </p:cNvPr>
          <p:cNvSpPr txBox="1">
            <a:spLocks/>
          </p:cNvSpPr>
          <p:nvPr>
            <p:custDataLst>
              <p:tags r:id="rId5"/>
            </p:custDataLst>
          </p:nvPr>
        </p:nvSpPr>
        <p:spPr>
          <a:xfrm>
            <a:off x="740980" y="4022925"/>
            <a:ext cx="6781229"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Get-Command </a:t>
            </a:r>
            <a:r>
              <a:rPr lang="fr-FR" b="1" dirty="0">
                <a:solidFill>
                  <a:schemeClr val="accent5">
                    <a:lumMod val="50000"/>
                  </a:schemeClr>
                </a:solidFill>
              </a:rPr>
              <a:t>–Module </a:t>
            </a:r>
            <a:r>
              <a:rPr lang="fr-FR" b="1" dirty="0">
                <a:solidFill>
                  <a:schemeClr val="accent5">
                    <a:lumMod val="75000"/>
                  </a:schemeClr>
                </a:solidFill>
              </a:rPr>
              <a:t>ActiveDirectory</a:t>
            </a:r>
          </a:p>
        </p:txBody>
      </p:sp>
      <p:sp>
        <p:nvSpPr>
          <p:cNvPr id="11" name="Espace réservé du contenu 2">
            <a:extLst>
              <a:ext uri="{FF2B5EF4-FFF2-40B4-BE49-F238E27FC236}">
                <a16:creationId xmlns:a16="http://schemas.microsoft.com/office/drawing/2014/main" id="{C25C99B4-C1EB-48BB-9903-C4DDECE5E564}"/>
              </a:ext>
            </a:extLst>
          </p:cNvPr>
          <p:cNvSpPr txBox="1">
            <a:spLocks/>
          </p:cNvSpPr>
          <p:nvPr>
            <p:custDataLst>
              <p:tags r:id="rId6"/>
            </p:custDataLst>
          </p:nvPr>
        </p:nvSpPr>
        <p:spPr>
          <a:xfrm>
            <a:off x="740980" y="4646651"/>
            <a:ext cx="6781229"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Get-Command </a:t>
            </a:r>
            <a:r>
              <a:rPr lang="fr-FR" b="1" dirty="0">
                <a:solidFill>
                  <a:schemeClr val="accent5">
                    <a:lumMod val="50000"/>
                  </a:schemeClr>
                </a:solidFill>
              </a:rPr>
              <a:t>–Module </a:t>
            </a:r>
            <a:r>
              <a:rPr lang="fr-FR" b="1" dirty="0">
                <a:solidFill>
                  <a:schemeClr val="accent5">
                    <a:lumMod val="75000"/>
                  </a:schemeClr>
                </a:solidFill>
              </a:rPr>
              <a:t>GroupPolicy</a:t>
            </a:r>
          </a:p>
        </p:txBody>
      </p:sp>
      <p:sp>
        <p:nvSpPr>
          <p:cNvPr id="12" name="Espace réservé du pied de page 11">
            <a:extLst>
              <a:ext uri="{FF2B5EF4-FFF2-40B4-BE49-F238E27FC236}">
                <a16:creationId xmlns:a16="http://schemas.microsoft.com/office/drawing/2014/main" id="{B0D0293C-2EA1-4059-94EB-646659ECD89F}"/>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B2997D2F-C380-4A14-9383-C8411BBA5E97}"/>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895647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1C833DC4-ED13-4897-A054-14824FE3CBF0}"/>
              </a:ext>
            </a:extLst>
          </p:cNvPr>
          <p:cNvSpPr>
            <a:spLocks noGrp="1"/>
          </p:cNvSpPr>
          <p:nvPr>
            <p:ph type="title"/>
            <p:custDataLst>
              <p:tags r:id="rId2"/>
            </p:custDataLst>
          </p:nvPr>
        </p:nvSpPr>
        <p:spPr>
          <a:xfrm>
            <a:off x="4942896" y="1408922"/>
            <a:ext cx="11558596" cy="809330"/>
          </a:xfrm>
        </p:spPr>
        <p:txBody>
          <a:bodyPr/>
          <a:lstStyle/>
          <a:p>
            <a:r>
              <a:rPr lang="fr-FR" dirty="0"/>
              <a:t>Get-Help</a:t>
            </a:r>
          </a:p>
        </p:txBody>
      </p:sp>
      <p:sp>
        <p:nvSpPr>
          <p:cNvPr id="2" name="Espace réservé du contenu 2">
            <a:extLst>
              <a:ext uri="{FF2B5EF4-FFF2-40B4-BE49-F238E27FC236}">
                <a16:creationId xmlns:a16="http://schemas.microsoft.com/office/drawing/2014/main" id="{C653019B-DCE3-42D6-9C46-0F57A95570EF}"/>
              </a:ext>
            </a:extLst>
          </p:cNvPr>
          <p:cNvSpPr txBox="1">
            <a:spLocks/>
          </p:cNvSpPr>
          <p:nvPr>
            <p:custDataLst>
              <p:tags r:id="rId3"/>
            </p:custDataLst>
          </p:nvPr>
        </p:nvSpPr>
        <p:spPr>
          <a:xfrm>
            <a:off x="740980" y="2387600"/>
            <a:ext cx="10718843" cy="1977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Une fois la commande trouvée, il nous faut comprendre comment l’utiliser.</a:t>
            </a:r>
          </a:p>
          <a:p>
            <a:r>
              <a:rPr lang="fr-FR" sz="2600" dirty="0"/>
              <a:t>Pas de panique ! PowerShell a aussi son « man » : Get-Help</a:t>
            </a:r>
          </a:p>
          <a:p>
            <a:r>
              <a:rPr lang="fr-FR" sz="2600" dirty="0"/>
              <a:t>Attention, par défaut l’aide n’est pas mise à jour.</a:t>
            </a:r>
          </a:p>
          <a:p>
            <a:pPr marL="0" indent="0">
              <a:buNone/>
            </a:pPr>
            <a:endParaRPr lang="fr-FR" sz="2600" dirty="0"/>
          </a:p>
        </p:txBody>
      </p:sp>
      <p:sp>
        <p:nvSpPr>
          <p:cNvPr id="7" name="Espace réservé du contenu 2">
            <a:extLst>
              <a:ext uri="{FF2B5EF4-FFF2-40B4-BE49-F238E27FC236}">
                <a16:creationId xmlns:a16="http://schemas.microsoft.com/office/drawing/2014/main" id="{4D2F2B7B-9E47-4A0C-A825-A19199DFDA0D}"/>
              </a:ext>
            </a:extLst>
          </p:cNvPr>
          <p:cNvSpPr txBox="1">
            <a:spLocks/>
          </p:cNvSpPr>
          <p:nvPr>
            <p:custDataLst>
              <p:tags r:id="rId4"/>
            </p:custDataLst>
          </p:nvPr>
        </p:nvSpPr>
        <p:spPr>
          <a:xfrm>
            <a:off x="1050398" y="4576642"/>
            <a:ext cx="6781229"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Update-Help</a:t>
            </a:r>
          </a:p>
        </p:txBody>
      </p:sp>
      <p:sp>
        <p:nvSpPr>
          <p:cNvPr id="8" name="Espace réservé du pied de page 7">
            <a:extLst>
              <a:ext uri="{FF2B5EF4-FFF2-40B4-BE49-F238E27FC236}">
                <a16:creationId xmlns:a16="http://schemas.microsoft.com/office/drawing/2014/main" id="{91F1C24A-0A6C-4B68-AA1A-616C31561993}"/>
              </a:ext>
            </a:extLst>
          </p:cNvPr>
          <p:cNvSpPr>
            <a:spLocks noGrp="1"/>
          </p:cNvSpPr>
          <p:nvPr>
            <p:ph type="ftr" sz="quarter" idx="11"/>
          </p:nvPr>
        </p:nvSpPr>
        <p:spPr/>
        <p:txBody>
          <a:bodyPr/>
          <a:lstStyle/>
          <a:p>
            <a:r>
              <a:rPr lang="en-US"/>
              <a:t>Stella Roulière</a:t>
            </a:r>
            <a:endParaRPr lang="en-US" dirty="0"/>
          </a:p>
        </p:txBody>
      </p:sp>
      <p:sp>
        <p:nvSpPr>
          <p:cNvPr id="9" name="Espace réservé du numéro de diapositive 8">
            <a:extLst>
              <a:ext uri="{FF2B5EF4-FFF2-40B4-BE49-F238E27FC236}">
                <a16:creationId xmlns:a16="http://schemas.microsoft.com/office/drawing/2014/main" id="{B72D5079-7089-4A72-937B-F1703E1075F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734464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1154954" y="-217706"/>
            <a:ext cx="9144000"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t>Initiation au Scripting avec PowerShell</a:t>
            </a:r>
            <a:endParaRPr lang="fr-FR" dirty="0"/>
          </a:p>
        </p:txBody>
      </p:sp>
      <p:grpSp>
        <p:nvGrpSpPr>
          <p:cNvPr id="5" name="Groupe 4">
            <a:extLst>
              <a:ext uri="{FF2B5EF4-FFF2-40B4-BE49-F238E27FC236}">
                <a16:creationId xmlns:a16="http://schemas.microsoft.com/office/drawing/2014/main" id="{24743888-A0AC-4120-94BD-E4620F4B0981}"/>
              </a:ext>
            </a:extLst>
          </p:cNvPr>
          <p:cNvGrpSpPr/>
          <p:nvPr>
            <p:custDataLst>
              <p:tags r:id="rId2"/>
            </p:custDataLst>
          </p:nvPr>
        </p:nvGrpSpPr>
        <p:grpSpPr>
          <a:xfrm rot="20684236">
            <a:off x="427624" y="2509865"/>
            <a:ext cx="4520753" cy="1276265"/>
            <a:chOff x="1580758" y="1518240"/>
            <a:chExt cx="2179668" cy="2403084"/>
          </a:xfrm>
        </p:grpSpPr>
        <p:pic>
          <p:nvPicPr>
            <p:cNvPr id="6" name="Image 5">
              <a:extLst>
                <a:ext uri="{FF2B5EF4-FFF2-40B4-BE49-F238E27FC236}">
                  <a16:creationId xmlns:a16="http://schemas.microsoft.com/office/drawing/2014/main" id="{93DEA917-9C2E-49F6-A7C2-99C0C5819C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7" name="ZoneTexte 6">
              <a:extLst>
                <a:ext uri="{FF2B5EF4-FFF2-40B4-BE49-F238E27FC236}">
                  <a16:creationId xmlns:a16="http://schemas.microsoft.com/office/drawing/2014/main" id="{ECA78306-09F4-42B8-BFF3-7CE1159AB3B7}"/>
                </a:ext>
              </a:extLst>
            </p:cNvPr>
            <p:cNvSpPr txBox="1"/>
            <p:nvPr/>
          </p:nvSpPr>
          <p:spPr>
            <a:xfrm>
              <a:off x="1776149" y="1709547"/>
              <a:ext cx="1818490" cy="2108146"/>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Découvrir PowerShell</a:t>
              </a:r>
            </a:p>
          </p:txBody>
        </p:sp>
      </p:grpSp>
      <p:sp>
        <p:nvSpPr>
          <p:cNvPr id="8" name="Espace réservé du contenu 4">
            <a:extLst>
              <a:ext uri="{FF2B5EF4-FFF2-40B4-BE49-F238E27FC236}">
                <a16:creationId xmlns:a16="http://schemas.microsoft.com/office/drawing/2014/main" id="{9E5D2874-A10E-4FE5-920E-1766F6F5AE1F}"/>
              </a:ext>
            </a:extLst>
          </p:cNvPr>
          <p:cNvSpPr>
            <a:spLocks noGrp="1"/>
          </p:cNvSpPr>
          <p:nvPr>
            <p:ph idx="1"/>
            <p:custDataLst>
              <p:tags r:id="rId3"/>
            </p:custDataLst>
          </p:nvPr>
        </p:nvSpPr>
        <p:spPr>
          <a:xfrm>
            <a:off x="5036637" y="2581910"/>
            <a:ext cx="7002576" cy="3330160"/>
          </a:xfrm>
        </p:spPr>
        <p:txBody>
          <a:bodyPr>
            <a:normAutofit/>
          </a:bodyPr>
          <a:lstStyle/>
          <a:p>
            <a:r>
              <a:rPr lang="fr-FR" dirty="0"/>
              <a:t>Utiliser un langage objet pour administrer les systèmes Microsoft</a:t>
            </a:r>
          </a:p>
          <a:p>
            <a:r>
              <a:rPr lang="fr-FR" dirty="0"/>
              <a:t>Enchaîner les commandes</a:t>
            </a:r>
          </a:p>
          <a:p>
            <a:r>
              <a:rPr lang="fr-FR" dirty="0"/>
              <a:t>Comprendre et appliquer l’algorithmique</a:t>
            </a:r>
          </a:p>
          <a:p>
            <a:r>
              <a:rPr lang="fr-FR" dirty="0"/>
              <a:t>Utiliser les structures fondamentales dans des scripts simples</a:t>
            </a:r>
          </a:p>
          <a:p>
            <a:r>
              <a:rPr lang="fr-FR" dirty="0"/>
              <a:t>Comprendre et adapter un script</a:t>
            </a:r>
          </a:p>
        </p:txBody>
      </p:sp>
      <p:sp>
        <p:nvSpPr>
          <p:cNvPr id="9" name="Espace réservé du pied de page 8">
            <a:extLst>
              <a:ext uri="{FF2B5EF4-FFF2-40B4-BE49-F238E27FC236}">
                <a16:creationId xmlns:a16="http://schemas.microsoft.com/office/drawing/2014/main" id="{58E0BF7D-0C11-4C31-880F-FD04C23DCA77}"/>
              </a:ext>
            </a:extLst>
          </p:cNvPr>
          <p:cNvSpPr>
            <a:spLocks noGrp="1"/>
          </p:cNvSpPr>
          <p:nvPr>
            <p:ph type="ftr" sz="quarter" idx="11"/>
          </p:nvPr>
        </p:nvSpPr>
        <p:spPr/>
        <p:txBody>
          <a:bodyPr/>
          <a:lstStyle/>
          <a:p>
            <a:r>
              <a:rPr lang="en-US"/>
              <a:t>Stella Roulière</a:t>
            </a:r>
            <a:endParaRPr lang="en-US" dirty="0"/>
          </a:p>
        </p:txBody>
      </p:sp>
      <p:sp>
        <p:nvSpPr>
          <p:cNvPr id="10" name="Espace réservé du numéro de diapositive 9">
            <a:extLst>
              <a:ext uri="{FF2B5EF4-FFF2-40B4-BE49-F238E27FC236}">
                <a16:creationId xmlns:a16="http://schemas.microsoft.com/office/drawing/2014/main" id="{FC58CBA7-9ECD-438C-A1D7-B9CFC91EAE4A}"/>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167463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34F0E5E1-54E0-47FD-8CE3-AC240F7232DD}"/>
              </a:ext>
            </a:extLst>
          </p:cNvPr>
          <p:cNvSpPr>
            <a:spLocks noGrp="1"/>
          </p:cNvSpPr>
          <p:nvPr>
            <p:ph type="title"/>
            <p:custDataLst>
              <p:tags r:id="rId2"/>
            </p:custDataLst>
          </p:nvPr>
        </p:nvSpPr>
        <p:spPr>
          <a:xfrm>
            <a:off x="4737944" y="1330094"/>
            <a:ext cx="11558596" cy="809330"/>
          </a:xfrm>
        </p:spPr>
        <p:txBody>
          <a:bodyPr/>
          <a:lstStyle/>
          <a:p>
            <a:r>
              <a:rPr lang="fr-FR" dirty="0"/>
              <a:t>Get-Help</a:t>
            </a:r>
          </a:p>
        </p:txBody>
      </p:sp>
      <p:sp>
        <p:nvSpPr>
          <p:cNvPr id="2" name="Espace réservé du contenu 2">
            <a:extLst>
              <a:ext uri="{FF2B5EF4-FFF2-40B4-BE49-F238E27FC236}">
                <a16:creationId xmlns:a16="http://schemas.microsoft.com/office/drawing/2014/main" id="{AE931BFA-F0C5-434C-8909-9774CB6D64CE}"/>
              </a:ext>
            </a:extLst>
          </p:cNvPr>
          <p:cNvSpPr txBox="1">
            <a:spLocks/>
          </p:cNvSpPr>
          <p:nvPr>
            <p:custDataLst>
              <p:tags r:id="rId3"/>
            </p:custDataLst>
          </p:nvPr>
        </p:nvSpPr>
        <p:spPr>
          <a:xfrm>
            <a:off x="1042233" y="2499498"/>
            <a:ext cx="10718843" cy="3941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Il est possible de rapatrier l’aide sur un serveur de fichiers (partage):</a:t>
            </a:r>
          </a:p>
          <a:p>
            <a:endParaRPr lang="fr-FR" sz="2600" dirty="0"/>
          </a:p>
          <a:p>
            <a:endParaRPr lang="fr-FR" sz="2600" dirty="0"/>
          </a:p>
          <a:p>
            <a:r>
              <a:rPr lang="fr-FR" sz="2600" dirty="0"/>
              <a:t>Et par conséquent, de mettre à jour l’aide à partir d’un serveur local</a:t>
            </a:r>
          </a:p>
          <a:p>
            <a:endParaRPr lang="fr-FR" sz="2600" dirty="0"/>
          </a:p>
          <a:p>
            <a:endParaRPr lang="fr-FR" sz="2600" dirty="0"/>
          </a:p>
          <a:p>
            <a:r>
              <a:rPr lang="fr-FR" sz="2600" dirty="0"/>
              <a:t>Il est possible de spécifier des paramètres de langue </a:t>
            </a:r>
          </a:p>
          <a:p>
            <a:pPr marL="0" indent="0">
              <a:buNone/>
            </a:pPr>
            <a:endParaRPr lang="fr-FR" sz="2600" dirty="0"/>
          </a:p>
        </p:txBody>
      </p:sp>
      <p:sp>
        <p:nvSpPr>
          <p:cNvPr id="7" name="Espace réservé du contenu 2">
            <a:extLst>
              <a:ext uri="{FF2B5EF4-FFF2-40B4-BE49-F238E27FC236}">
                <a16:creationId xmlns:a16="http://schemas.microsoft.com/office/drawing/2014/main" id="{5AF90069-9DA3-4CA0-9F09-F385C23DA26E}"/>
              </a:ext>
            </a:extLst>
          </p:cNvPr>
          <p:cNvSpPr txBox="1">
            <a:spLocks/>
          </p:cNvSpPr>
          <p:nvPr>
            <p:custDataLst>
              <p:tags r:id="rId4"/>
            </p:custDataLst>
          </p:nvPr>
        </p:nvSpPr>
        <p:spPr>
          <a:xfrm>
            <a:off x="1721725" y="3113924"/>
            <a:ext cx="8748550"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Save-Help </a:t>
            </a:r>
            <a:r>
              <a:rPr lang="fr-FR" b="1" dirty="0">
                <a:solidFill>
                  <a:schemeClr val="accent5">
                    <a:lumMod val="50000"/>
                  </a:schemeClr>
                </a:solidFill>
              </a:rPr>
              <a:t>–DestinationPath</a:t>
            </a:r>
            <a:r>
              <a:rPr lang="fr-FR" b="1" dirty="0">
                <a:solidFill>
                  <a:schemeClr val="accent5">
                    <a:lumMod val="75000"/>
                  </a:schemeClr>
                </a:solidFill>
              </a:rPr>
              <a:t> D:\PowerShell</a:t>
            </a:r>
          </a:p>
        </p:txBody>
      </p:sp>
      <p:sp>
        <p:nvSpPr>
          <p:cNvPr id="9" name="Espace réservé du contenu 2">
            <a:extLst>
              <a:ext uri="{FF2B5EF4-FFF2-40B4-BE49-F238E27FC236}">
                <a16:creationId xmlns:a16="http://schemas.microsoft.com/office/drawing/2014/main" id="{5144439C-DAF1-4672-890A-5A5C12F2F2E5}"/>
              </a:ext>
            </a:extLst>
          </p:cNvPr>
          <p:cNvSpPr txBox="1">
            <a:spLocks/>
          </p:cNvSpPr>
          <p:nvPr>
            <p:custDataLst>
              <p:tags r:id="rId5"/>
            </p:custDataLst>
          </p:nvPr>
        </p:nvSpPr>
        <p:spPr>
          <a:xfrm>
            <a:off x="1721725" y="4691781"/>
            <a:ext cx="8748550"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Update-Help </a:t>
            </a:r>
            <a:r>
              <a:rPr lang="fr-FR" b="1" dirty="0">
                <a:solidFill>
                  <a:schemeClr val="accent5">
                    <a:lumMod val="50000"/>
                  </a:schemeClr>
                </a:solidFill>
              </a:rPr>
              <a:t>–SourcePath</a:t>
            </a:r>
            <a:r>
              <a:rPr lang="fr-FR" b="1" dirty="0">
                <a:solidFill>
                  <a:schemeClr val="accent5">
                    <a:lumMod val="75000"/>
                  </a:schemeClr>
                </a:solidFill>
              </a:rPr>
              <a:t> D:\PowerShell</a:t>
            </a:r>
          </a:p>
        </p:txBody>
      </p:sp>
      <p:sp>
        <p:nvSpPr>
          <p:cNvPr id="11" name="Espace réservé du contenu 2">
            <a:extLst>
              <a:ext uri="{FF2B5EF4-FFF2-40B4-BE49-F238E27FC236}">
                <a16:creationId xmlns:a16="http://schemas.microsoft.com/office/drawing/2014/main" id="{12252665-A858-4327-A15A-77E7E90B820A}"/>
              </a:ext>
            </a:extLst>
          </p:cNvPr>
          <p:cNvSpPr txBox="1">
            <a:spLocks/>
          </p:cNvSpPr>
          <p:nvPr>
            <p:custDataLst>
              <p:tags r:id="rId6"/>
            </p:custDataLst>
          </p:nvPr>
        </p:nvSpPr>
        <p:spPr>
          <a:xfrm>
            <a:off x="1588714" y="5914044"/>
            <a:ext cx="9625879"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Update-Help </a:t>
            </a:r>
            <a:r>
              <a:rPr lang="fr-FR" b="1" dirty="0">
                <a:solidFill>
                  <a:schemeClr val="accent5">
                    <a:lumMod val="50000"/>
                  </a:schemeClr>
                </a:solidFill>
              </a:rPr>
              <a:t>–SourcePath</a:t>
            </a:r>
            <a:r>
              <a:rPr lang="fr-FR" b="1" dirty="0">
                <a:solidFill>
                  <a:schemeClr val="accent5">
                    <a:lumMod val="75000"/>
                  </a:schemeClr>
                </a:solidFill>
              </a:rPr>
              <a:t> D:\PowerShell </a:t>
            </a:r>
            <a:r>
              <a:rPr lang="fr-FR" b="1" dirty="0">
                <a:solidFill>
                  <a:schemeClr val="accent5">
                    <a:lumMod val="50000"/>
                  </a:schemeClr>
                </a:solidFill>
              </a:rPr>
              <a:t>–UICulture </a:t>
            </a:r>
            <a:r>
              <a:rPr lang="fr-FR" b="1" dirty="0">
                <a:solidFill>
                  <a:schemeClr val="accent5">
                    <a:lumMod val="75000"/>
                  </a:schemeClr>
                </a:solidFill>
              </a:rPr>
              <a:t>En-US</a:t>
            </a:r>
          </a:p>
        </p:txBody>
      </p:sp>
      <p:sp>
        <p:nvSpPr>
          <p:cNvPr id="12" name="Espace réservé du pied de page 11">
            <a:extLst>
              <a:ext uri="{FF2B5EF4-FFF2-40B4-BE49-F238E27FC236}">
                <a16:creationId xmlns:a16="http://schemas.microsoft.com/office/drawing/2014/main" id="{9C67FEFD-AF19-4C08-8774-B37C3D05D6F0}"/>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23DB42F0-2175-4959-96A7-305E8B7EF731}"/>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331133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35155ACC-668A-42B5-B7E6-B97341699B84}"/>
              </a:ext>
            </a:extLst>
          </p:cNvPr>
          <p:cNvSpPr>
            <a:spLocks noGrp="1"/>
          </p:cNvSpPr>
          <p:nvPr>
            <p:ph type="title"/>
            <p:custDataLst>
              <p:tags r:id="rId2"/>
            </p:custDataLst>
          </p:nvPr>
        </p:nvSpPr>
        <p:spPr>
          <a:xfrm>
            <a:off x="4816771" y="1424687"/>
            <a:ext cx="11558596" cy="809330"/>
          </a:xfrm>
        </p:spPr>
        <p:txBody>
          <a:bodyPr/>
          <a:lstStyle/>
          <a:p>
            <a:r>
              <a:rPr lang="fr-FR" dirty="0"/>
              <a:t>Get-Help</a:t>
            </a:r>
          </a:p>
        </p:txBody>
      </p:sp>
      <p:sp>
        <p:nvSpPr>
          <p:cNvPr id="2" name="Espace réservé du contenu 2">
            <a:extLst>
              <a:ext uri="{FF2B5EF4-FFF2-40B4-BE49-F238E27FC236}">
                <a16:creationId xmlns:a16="http://schemas.microsoft.com/office/drawing/2014/main" id="{5BEB9507-4503-4883-B551-6B4E74FA0CFF}"/>
              </a:ext>
            </a:extLst>
          </p:cNvPr>
          <p:cNvSpPr txBox="1">
            <a:spLocks/>
          </p:cNvSpPr>
          <p:nvPr>
            <p:custDataLst>
              <p:tags r:id="rId3"/>
            </p:custDataLst>
          </p:nvPr>
        </p:nvSpPr>
        <p:spPr>
          <a:xfrm>
            <a:off x="891606" y="2627728"/>
            <a:ext cx="10718843" cy="3941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Nous pouvons maintenant rechercher de l’aide sur notre commande</a:t>
            </a:r>
          </a:p>
          <a:p>
            <a:endParaRPr lang="fr-FR" sz="2600" dirty="0"/>
          </a:p>
          <a:p>
            <a:endParaRPr lang="fr-FR" sz="2600" dirty="0"/>
          </a:p>
          <a:p>
            <a:r>
              <a:rPr lang="fr-FR" sz="2600" dirty="0"/>
              <a:t>D’autres options sont disponibles</a:t>
            </a:r>
          </a:p>
        </p:txBody>
      </p:sp>
      <p:sp>
        <p:nvSpPr>
          <p:cNvPr id="7" name="Espace réservé du contenu 2">
            <a:extLst>
              <a:ext uri="{FF2B5EF4-FFF2-40B4-BE49-F238E27FC236}">
                <a16:creationId xmlns:a16="http://schemas.microsoft.com/office/drawing/2014/main" id="{20A4BEAB-ED5E-41C1-A33E-0CB77360ECC8}"/>
              </a:ext>
            </a:extLst>
          </p:cNvPr>
          <p:cNvSpPr txBox="1">
            <a:spLocks/>
          </p:cNvSpPr>
          <p:nvPr>
            <p:custDataLst>
              <p:tags r:id="rId4"/>
            </p:custDataLst>
          </p:nvPr>
        </p:nvSpPr>
        <p:spPr>
          <a:xfrm>
            <a:off x="1047801" y="3303110"/>
            <a:ext cx="8748550"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Get-Help Get-Service</a:t>
            </a:r>
          </a:p>
        </p:txBody>
      </p:sp>
      <p:sp>
        <p:nvSpPr>
          <p:cNvPr id="9" name="Espace réservé du contenu 2">
            <a:extLst>
              <a:ext uri="{FF2B5EF4-FFF2-40B4-BE49-F238E27FC236}">
                <a16:creationId xmlns:a16="http://schemas.microsoft.com/office/drawing/2014/main" id="{FACFE919-8AB8-49B9-9342-4F25970B96AD}"/>
              </a:ext>
            </a:extLst>
          </p:cNvPr>
          <p:cNvSpPr txBox="1">
            <a:spLocks/>
          </p:cNvSpPr>
          <p:nvPr>
            <p:custDataLst>
              <p:tags r:id="rId5"/>
            </p:custDataLst>
          </p:nvPr>
        </p:nvSpPr>
        <p:spPr>
          <a:xfrm>
            <a:off x="1047801" y="4678562"/>
            <a:ext cx="8748550"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Get-Help Get-Service </a:t>
            </a:r>
            <a:r>
              <a:rPr lang="fr-FR" b="1" dirty="0">
                <a:solidFill>
                  <a:schemeClr val="accent5">
                    <a:lumMod val="50000"/>
                  </a:schemeClr>
                </a:solidFill>
              </a:rPr>
              <a:t>-Full</a:t>
            </a:r>
          </a:p>
        </p:txBody>
      </p:sp>
      <p:sp>
        <p:nvSpPr>
          <p:cNvPr id="11" name="Espace réservé du contenu 2">
            <a:extLst>
              <a:ext uri="{FF2B5EF4-FFF2-40B4-BE49-F238E27FC236}">
                <a16:creationId xmlns:a16="http://schemas.microsoft.com/office/drawing/2014/main" id="{86125E93-845D-48EB-BFA6-FD4AAEF0FAB2}"/>
              </a:ext>
            </a:extLst>
          </p:cNvPr>
          <p:cNvSpPr txBox="1">
            <a:spLocks/>
          </p:cNvSpPr>
          <p:nvPr>
            <p:custDataLst>
              <p:tags r:id="rId6"/>
            </p:custDataLst>
          </p:nvPr>
        </p:nvSpPr>
        <p:spPr>
          <a:xfrm>
            <a:off x="1047801" y="5258090"/>
            <a:ext cx="8748550"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Get-Help Get-Service </a:t>
            </a:r>
            <a:r>
              <a:rPr lang="fr-FR" b="1" dirty="0">
                <a:solidFill>
                  <a:schemeClr val="accent5">
                    <a:lumMod val="50000"/>
                  </a:schemeClr>
                </a:solidFill>
              </a:rPr>
              <a:t>-Online</a:t>
            </a:r>
          </a:p>
        </p:txBody>
      </p:sp>
      <p:sp>
        <p:nvSpPr>
          <p:cNvPr id="13" name="Espace réservé du contenu 2">
            <a:extLst>
              <a:ext uri="{FF2B5EF4-FFF2-40B4-BE49-F238E27FC236}">
                <a16:creationId xmlns:a16="http://schemas.microsoft.com/office/drawing/2014/main" id="{E6E34D2A-F88F-427A-BFDB-6096C2DDB2BF}"/>
              </a:ext>
            </a:extLst>
          </p:cNvPr>
          <p:cNvSpPr txBox="1">
            <a:spLocks/>
          </p:cNvSpPr>
          <p:nvPr>
            <p:custDataLst>
              <p:tags r:id="rId7"/>
            </p:custDataLst>
          </p:nvPr>
        </p:nvSpPr>
        <p:spPr>
          <a:xfrm>
            <a:off x="1047801" y="5792518"/>
            <a:ext cx="8748550"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Get-Help Get-Service </a:t>
            </a:r>
            <a:r>
              <a:rPr lang="fr-FR" b="1" dirty="0">
                <a:solidFill>
                  <a:schemeClr val="accent5">
                    <a:lumMod val="50000"/>
                  </a:schemeClr>
                </a:solidFill>
              </a:rPr>
              <a:t>-Examples</a:t>
            </a:r>
          </a:p>
        </p:txBody>
      </p:sp>
      <p:sp>
        <p:nvSpPr>
          <p:cNvPr id="15" name="Espace réservé du contenu 2">
            <a:extLst>
              <a:ext uri="{FF2B5EF4-FFF2-40B4-BE49-F238E27FC236}">
                <a16:creationId xmlns:a16="http://schemas.microsoft.com/office/drawing/2014/main" id="{FF4A037B-BFD9-4B7A-B4CD-B72E00CFA433}"/>
              </a:ext>
            </a:extLst>
          </p:cNvPr>
          <p:cNvSpPr txBox="1">
            <a:spLocks/>
          </p:cNvSpPr>
          <p:nvPr>
            <p:custDataLst>
              <p:tags r:id="rId8"/>
            </p:custDataLst>
          </p:nvPr>
        </p:nvSpPr>
        <p:spPr>
          <a:xfrm>
            <a:off x="1047801" y="6213940"/>
            <a:ext cx="6269831"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Get-Help Get-Service </a:t>
            </a:r>
            <a:r>
              <a:rPr lang="fr-FR" b="1" dirty="0">
                <a:solidFill>
                  <a:schemeClr val="accent5">
                    <a:lumMod val="50000"/>
                  </a:schemeClr>
                </a:solidFill>
              </a:rPr>
              <a:t>-ShowWindow</a:t>
            </a:r>
          </a:p>
        </p:txBody>
      </p:sp>
      <p:sp>
        <p:nvSpPr>
          <p:cNvPr id="16" name="Espace réservé du pied de page 15">
            <a:extLst>
              <a:ext uri="{FF2B5EF4-FFF2-40B4-BE49-F238E27FC236}">
                <a16:creationId xmlns:a16="http://schemas.microsoft.com/office/drawing/2014/main" id="{533A5B7B-DB46-4087-A693-3CF750F1F819}"/>
              </a:ext>
            </a:extLst>
          </p:cNvPr>
          <p:cNvSpPr>
            <a:spLocks noGrp="1"/>
          </p:cNvSpPr>
          <p:nvPr>
            <p:ph type="ftr" sz="quarter" idx="11"/>
          </p:nvPr>
        </p:nvSpPr>
        <p:spPr/>
        <p:txBody>
          <a:bodyPr/>
          <a:lstStyle/>
          <a:p>
            <a:r>
              <a:rPr lang="en-US"/>
              <a:t>Stella Roulière</a:t>
            </a:r>
            <a:endParaRPr lang="en-US" dirty="0"/>
          </a:p>
        </p:txBody>
      </p:sp>
      <p:sp>
        <p:nvSpPr>
          <p:cNvPr id="17" name="Espace réservé du numéro de diapositive 16">
            <a:extLst>
              <a:ext uri="{FF2B5EF4-FFF2-40B4-BE49-F238E27FC236}">
                <a16:creationId xmlns:a16="http://schemas.microsoft.com/office/drawing/2014/main" id="{7BA162CE-5615-4CB1-96F6-67AAD5A5E395}"/>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876067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DFCCE104-DA09-458F-9DEE-A46471EDFB9D}"/>
              </a:ext>
            </a:extLst>
          </p:cNvPr>
          <p:cNvSpPr>
            <a:spLocks noGrp="1"/>
          </p:cNvSpPr>
          <p:nvPr>
            <p:ph type="title"/>
            <p:custDataLst>
              <p:tags r:id="rId2"/>
            </p:custDataLst>
          </p:nvPr>
        </p:nvSpPr>
        <p:spPr>
          <a:xfrm>
            <a:off x="4659117" y="1377391"/>
            <a:ext cx="11558596" cy="809330"/>
          </a:xfrm>
        </p:spPr>
        <p:txBody>
          <a:bodyPr/>
          <a:lstStyle/>
          <a:p>
            <a:r>
              <a:rPr lang="fr-FR" dirty="0"/>
              <a:t>Get-Member</a:t>
            </a:r>
          </a:p>
        </p:txBody>
      </p:sp>
      <p:sp>
        <p:nvSpPr>
          <p:cNvPr id="2" name="Espace réservé du contenu 2">
            <a:extLst>
              <a:ext uri="{FF2B5EF4-FFF2-40B4-BE49-F238E27FC236}">
                <a16:creationId xmlns:a16="http://schemas.microsoft.com/office/drawing/2014/main" id="{EF2BB43F-FB17-4393-91BC-6572A300E1FB}"/>
              </a:ext>
            </a:extLst>
          </p:cNvPr>
          <p:cNvSpPr txBox="1">
            <a:spLocks/>
          </p:cNvSpPr>
          <p:nvPr>
            <p:custDataLst>
              <p:tags r:id="rId3"/>
            </p:custDataLst>
          </p:nvPr>
        </p:nvSpPr>
        <p:spPr>
          <a:xfrm>
            <a:off x="736578" y="2499498"/>
            <a:ext cx="10718843" cy="3941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sz="2600" b="1" dirty="0">
                <a:solidFill>
                  <a:schemeClr val="accent5">
                    <a:lumMod val="75000"/>
                  </a:schemeClr>
                </a:solidFill>
              </a:rPr>
              <a:t>Get-Member</a:t>
            </a:r>
            <a:r>
              <a:rPr lang="fr-FR" sz="2600" dirty="0"/>
              <a:t> permet d’afficher le </a:t>
            </a:r>
            <a:r>
              <a:rPr lang="fr-FR" sz="2600" b="1" dirty="0"/>
              <a:t>type d’objet</a:t>
            </a:r>
            <a:r>
              <a:rPr lang="fr-FR" sz="2600" dirty="0"/>
              <a:t>, les </a:t>
            </a:r>
            <a:r>
              <a:rPr lang="fr-FR" sz="2600" dirty="0">
                <a:solidFill>
                  <a:srgbClr val="28727F"/>
                </a:solidFill>
              </a:rPr>
              <a:t>propriétés</a:t>
            </a:r>
            <a:r>
              <a:rPr lang="fr-FR" sz="2600" dirty="0"/>
              <a:t> et les </a:t>
            </a:r>
            <a:r>
              <a:rPr lang="fr-FR" sz="2600" u="sng" dirty="0"/>
              <a:t>méthodes</a:t>
            </a:r>
            <a:r>
              <a:rPr lang="fr-FR" sz="2600" dirty="0"/>
              <a:t> du ou des objets retournés par une commande</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7" name="Espace réservé du contenu 2">
            <a:extLst>
              <a:ext uri="{FF2B5EF4-FFF2-40B4-BE49-F238E27FC236}">
                <a16:creationId xmlns:a16="http://schemas.microsoft.com/office/drawing/2014/main" id="{875554EE-B9AB-4526-A202-07433DA50A8E}"/>
              </a:ext>
            </a:extLst>
          </p:cNvPr>
          <p:cNvSpPr txBox="1">
            <a:spLocks/>
          </p:cNvSpPr>
          <p:nvPr>
            <p:custDataLst>
              <p:tags r:id="rId4"/>
            </p:custDataLst>
          </p:nvPr>
        </p:nvSpPr>
        <p:spPr>
          <a:xfrm>
            <a:off x="872252" y="3759214"/>
            <a:ext cx="8748550"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Get-Service | Get-Member</a:t>
            </a:r>
            <a:endParaRPr lang="fr-FR" b="1" dirty="0">
              <a:solidFill>
                <a:schemeClr val="accent5">
                  <a:lumMod val="50000"/>
                </a:schemeClr>
              </a:solidFill>
            </a:endParaRPr>
          </a:p>
        </p:txBody>
      </p:sp>
      <p:pic>
        <p:nvPicPr>
          <p:cNvPr id="8" name="Image 7">
            <a:extLst>
              <a:ext uri="{FF2B5EF4-FFF2-40B4-BE49-F238E27FC236}">
                <a16:creationId xmlns:a16="http://schemas.microsoft.com/office/drawing/2014/main" id="{AB12ABE2-BEA7-4752-8313-596B20779923}"/>
              </a:ext>
            </a:extLst>
          </p:cNvPr>
          <p:cNvPicPr>
            <a:picLocks noChangeAspect="1"/>
          </p:cNvPicPr>
          <p:nvPr>
            <p:custDataLst>
              <p:tags r:id="rId5"/>
            </p:custDataLst>
          </p:nvPr>
        </p:nvPicPr>
        <p:blipFill>
          <a:blip r:embed="rId7"/>
          <a:stretch>
            <a:fillRect/>
          </a:stretch>
        </p:blipFill>
        <p:spPr>
          <a:xfrm>
            <a:off x="6095999" y="3410549"/>
            <a:ext cx="5574575" cy="3030755"/>
          </a:xfrm>
          <a:prstGeom prst="rect">
            <a:avLst/>
          </a:prstGeom>
        </p:spPr>
      </p:pic>
      <p:sp>
        <p:nvSpPr>
          <p:cNvPr id="9" name="Espace réservé du pied de page 8">
            <a:extLst>
              <a:ext uri="{FF2B5EF4-FFF2-40B4-BE49-F238E27FC236}">
                <a16:creationId xmlns:a16="http://schemas.microsoft.com/office/drawing/2014/main" id="{ABDED68C-F6C6-4B95-8233-1E68402DC8A7}"/>
              </a:ext>
            </a:extLst>
          </p:cNvPr>
          <p:cNvSpPr>
            <a:spLocks noGrp="1"/>
          </p:cNvSpPr>
          <p:nvPr>
            <p:ph type="ftr" sz="quarter" idx="11"/>
          </p:nvPr>
        </p:nvSpPr>
        <p:spPr/>
        <p:txBody>
          <a:bodyPr/>
          <a:lstStyle/>
          <a:p>
            <a:r>
              <a:rPr lang="en-US"/>
              <a:t>Stella Roulière</a:t>
            </a:r>
            <a:endParaRPr lang="en-US" dirty="0"/>
          </a:p>
        </p:txBody>
      </p:sp>
      <p:sp>
        <p:nvSpPr>
          <p:cNvPr id="10" name="Espace réservé du numéro de diapositive 9">
            <a:extLst>
              <a:ext uri="{FF2B5EF4-FFF2-40B4-BE49-F238E27FC236}">
                <a16:creationId xmlns:a16="http://schemas.microsoft.com/office/drawing/2014/main" id="{6E343CD3-C424-4AB3-8FA6-251FFE302569}"/>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02270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CA5F12C2-EC93-4C5C-8DED-D384F4CDA8C2}"/>
              </a:ext>
            </a:extLst>
          </p:cNvPr>
          <p:cNvSpPr>
            <a:spLocks noGrp="1"/>
          </p:cNvSpPr>
          <p:nvPr>
            <p:ph type="title"/>
            <p:custDataLst>
              <p:tags r:id="rId2"/>
            </p:custDataLst>
          </p:nvPr>
        </p:nvSpPr>
        <p:spPr>
          <a:xfrm>
            <a:off x="1647903" y="1176972"/>
            <a:ext cx="11558596" cy="1210628"/>
          </a:xfrm>
        </p:spPr>
        <p:txBody>
          <a:bodyPr/>
          <a:lstStyle/>
          <a:p>
            <a:r>
              <a:rPr lang="fr-FR" dirty="0"/>
              <a:t>PowerShell, un langage orienté objet</a:t>
            </a:r>
          </a:p>
        </p:txBody>
      </p:sp>
      <p:sp>
        <p:nvSpPr>
          <p:cNvPr id="2" name="Espace réservé du contenu 2">
            <a:extLst>
              <a:ext uri="{FF2B5EF4-FFF2-40B4-BE49-F238E27FC236}">
                <a16:creationId xmlns:a16="http://schemas.microsoft.com/office/drawing/2014/main" id="{C2B992BE-3E6F-4A47-8EE0-A3AD5B6923EA}"/>
              </a:ext>
            </a:extLst>
          </p:cNvPr>
          <p:cNvSpPr txBox="1">
            <a:spLocks/>
          </p:cNvSpPr>
          <p:nvPr>
            <p:custDataLst>
              <p:tags r:id="rId3"/>
            </p:custDataLst>
          </p:nvPr>
        </p:nvSpPr>
        <p:spPr>
          <a:xfrm>
            <a:off x="740980" y="2485228"/>
            <a:ext cx="10718843" cy="107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Contrairement au Bash ou au CMD, PowerShell est un langage orienté objet.</a:t>
            </a:r>
          </a:p>
          <a:p>
            <a:pPr marL="0" indent="0">
              <a:buNone/>
            </a:pPr>
            <a:r>
              <a:rPr lang="fr-FR" dirty="0"/>
              <a:t>Exemple : On recherche l’utilisateur local ’’Tom’’ en CMD et avec PowerShell</a:t>
            </a:r>
          </a:p>
        </p:txBody>
      </p:sp>
      <p:pic>
        <p:nvPicPr>
          <p:cNvPr id="6" name="Image 5">
            <a:extLst>
              <a:ext uri="{FF2B5EF4-FFF2-40B4-BE49-F238E27FC236}">
                <a16:creationId xmlns:a16="http://schemas.microsoft.com/office/drawing/2014/main" id="{1945E2E5-790D-44DB-90C5-A999B03BA008}"/>
              </a:ext>
            </a:extLst>
          </p:cNvPr>
          <p:cNvPicPr>
            <a:picLocks noChangeAspect="1"/>
          </p:cNvPicPr>
          <p:nvPr>
            <p:custDataLst>
              <p:tags r:id="rId4"/>
            </p:custDataLst>
          </p:nvPr>
        </p:nvPicPr>
        <p:blipFill rotWithShape="1">
          <a:blip r:embed="rId6">
            <a:extLst>
              <a:ext uri="{28A0092B-C50C-407E-A947-70E740481C1C}">
                <a14:useLocalDpi xmlns:a14="http://schemas.microsoft.com/office/drawing/2010/main" val="0"/>
              </a:ext>
            </a:extLst>
          </a:blip>
          <a:srcRect b="3027"/>
          <a:stretch/>
        </p:blipFill>
        <p:spPr>
          <a:xfrm>
            <a:off x="889488" y="3429000"/>
            <a:ext cx="10413024" cy="2913133"/>
          </a:xfrm>
          <a:prstGeom prst="rect">
            <a:avLst/>
          </a:prstGeom>
        </p:spPr>
      </p:pic>
      <p:sp>
        <p:nvSpPr>
          <p:cNvPr id="7" name="Espace réservé du pied de page 6">
            <a:extLst>
              <a:ext uri="{FF2B5EF4-FFF2-40B4-BE49-F238E27FC236}">
                <a16:creationId xmlns:a16="http://schemas.microsoft.com/office/drawing/2014/main" id="{1963A86F-3720-4AB1-81EE-B73EECB5BD42}"/>
              </a:ext>
            </a:extLst>
          </p:cNvPr>
          <p:cNvSpPr>
            <a:spLocks noGrp="1"/>
          </p:cNvSpPr>
          <p:nvPr>
            <p:ph type="ftr" sz="quarter" idx="11"/>
          </p:nvPr>
        </p:nvSpPr>
        <p:spPr/>
        <p:txBody>
          <a:bodyPr/>
          <a:lstStyle/>
          <a:p>
            <a:r>
              <a:rPr lang="en-US"/>
              <a:t>Stella Roulière</a:t>
            </a:r>
            <a:endParaRPr lang="en-US" dirty="0"/>
          </a:p>
        </p:txBody>
      </p:sp>
      <p:sp>
        <p:nvSpPr>
          <p:cNvPr id="8" name="Espace réservé du numéro de diapositive 7">
            <a:extLst>
              <a:ext uri="{FF2B5EF4-FFF2-40B4-BE49-F238E27FC236}">
                <a16:creationId xmlns:a16="http://schemas.microsoft.com/office/drawing/2014/main" id="{756A6C05-24AC-471C-B0E1-46D915A07474}"/>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42351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90F0C617-F5D9-4720-AC48-38678C339276}"/>
              </a:ext>
            </a:extLst>
          </p:cNvPr>
          <p:cNvSpPr>
            <a:spLocks noGrp="1"/>
          </p:cNvSpPr>
          <p:nvPr>
            <p:ph type="title"/>
            <p:custDataLst>
              <p:tags r:id="rId2"/>
            </p:custDataLst>
          </p:nvPr>
        </p:nvSpPr>
        <p:spPr>
          <a:xfrm>
            <a:off x="2798786" y="1377390"/>
            <a:ext cx="11558596" cy="809330"/>
          </a:xfrm>
        </p:spPr>
        <p:txBody>
          <a:bodyPr/>
          <a:lstStyle/>
          <a:p>
            <a:r>
              <a:rPr lang="fr-FR" dirty="0"/>
              <a:t>Get-Member : Propriétés</a:t>
            </a:r>
          </a:p>
        </p:txBody>
      </p:sp>
      <p:sp>
        <p:nvSpPr>
          <p:cNvPr id="2" name="Espace réservé du contenu 2">
            <a:extLst>
              <a:ext uri="{FF2B5EF4-FFF2-40B4-BE49-F238E27FC236}">
                <a16:creationId xmlns:a16="http://schemas.microsoft.com/office/drawing/2014/main" id="{52D559A9-5377-48E7-AB14-004DA040B43C}"/>
              </a:ext>
            </a:extLst>
          </p:cNvPr>
          <p:cNvSpPr txBox="1">
            <a:spLocks/>
          </p:cNvSpPr>
          <p:nvPr>
            <p:custDataLst>
              <p:tags r:id="rId3"/>
            </p:custDataLst>
          </p:nvPr>
        </p:nvSpPr>
        <p:spPr>
          <a:xfrm>
            <a:off x="1000722" y="2517370"/>
            <a:ext cx="10500612" cy="66726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Prenons l’exemple d’une voiture, elle a un </a:t>
            </a:r>
            <a:r>
              <a:rPr lang="fr-FR" sz="2600" dirty="0">
                <a:solidFill>
                  <a:srgbClr val="28727F"/>
                </a:solidFill>
              </a:rPr>
              <a:t>ensemble de caractéristiques </a:t>
            </a:r>
            <a:r>
              <a:rPr lang="fr-FR" sz="2600" dirty="0"/>
              <a:t>:</a:t>
            </a:r>
          </a:p>
          <a:p>
            <a:endParaRPr lang="fr-FR" sz="2600" dirty="0"/>
          </a:p>
          <a:p>
            <a:endParaRPr lang="fr-FR" sz="2600" dirty="0"/>
          </a:p>
          <a:p>
            <a:endParaRPr lang="fr-FR" sz="2600" dirty="0"/>
          </a:p>
          <a:p>
            <a:endParaRPr lang="fr-FR" sz="2600" dirty="0"/>
          </a:p>
          <a:p>
            <a:endParaRPr lang="fr-FR" sz="2600" dirty="0"/>
          </a:p>
          <a:p>
            <a:endParaRPr lang="fr-FR" sz="2600" dirty="0"/>
          </a:p>
        </p:txBody>
      </p:sp>
      <p:pic>
        <p:nvPicPr>
          <p:cNvPr id="7" name="Image 6">
            <a:extLst>
              <a:ext uri="{FF2B5EF4-FFF2-40B4-BE49-F238E27FC236}">
                <a16:creationId xmlns:a16="http://schemas.microsoft.com/office/drawing/2014/main" id="{0A6346CE-053C-471B-B3AF-59D335D165F9}"/>
              </a:ext>
            </a:extLst>
          </p:cNvPr>
          <p:cNvPicPr>
            <a:picLocks noChangeAspect="1"/>
          </p:cNvPicPr>
          <p:nvPr>
            <p:custDataLst>
              <p:tags r:id="rId4"/>
            </p:custDataLst>
          </p:nvPr>
        </p:nvPicPr>
        <p:blipFill>
          <a:blip r:embed="rId12"/>
          <a:stretch>
            <a:fillRect/>
          </a:stretch>
        </p:blipFill>
        <p:spPr>
          <a:xfrm>
            <a:off x="1155121" y="3327202"/>
            <a:ext cx="2472640" cy="2472640"/>
          </a:xfrm>
          <a:prstGeom prst="rect">
            <a:avLst/>
          </a:prstGeom>
        </p:spPr>
      </p:pic>
      <p:sp>
        <p:nvSpPr>
          <p:cNvPr id="9" name="Espace réservé du contenu 2">
            <a:extLst>
              <a:ext uri="{FF2B5EF4-FFF2-40B4-BE49-F238E27FC236}">
                <a16:creationId xmlns:a16="http://schemas.microsoft.com/office/drawing/2014/main" id="{EB731AA7-7C3D-4C02-B19E-A1DDEB7B7E7E}"/>
              </a:ext>
            </a:extLst>
          </p:cNvPr>
          <p:cNvSpPr txBox="1">
            <a:spLocks/>
          </p:cNvSpPr>
          <p:nvPr>
            <p:custDataLst>
              <p:tags r:id="rId5"/>
            </p:custDataLst>
          </p:nvPr>
        </p:nvSpPr>
        <p:spPr>
          <a:xfrm>
            <a:off x="4116809" y="3498689"/>
            <a:ext cx="2402872" cy="532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dirty="0"/>
              <a:t>Sa puissance</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11" name="Espace réservé du contenu 2">
            <a:extLst>
              <a:ext uri="{FF2B5EF4-FFF2-40B4-BE49-F238E27FC236}">
                <a16:creationId xmlns:a16="http://schemas.microsoft.com/office/drawing/2014/main" id="{53E77D5D-04F1-44F6-8A5E-CA5A62A05459}"/>
              </a:ext>
            </a:extLst>
          </p:cNvPr>
          <p:cNvSpPr txBox="1">
            <a:spLocks/>
          </p:cNvSpPr>
          <p:nvPr>
            <p:custDataLst>
              <p:tags r:id="rId6"/>
            </p:custDataLst>
          </p:nvPr>
        </p:nvSpPr>
        <p:spPr>
          <a:xfrm>
            <a:off x="6686587" y="3498689"/>
            <a:ext cx="3317273" cy="532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dirty="0"/>
              <a:t>Sa couleur</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13" name="Espace réservé du contenu 2">
            <a:extLst>
              <a:ext uri="{FF2B5EF4-FFF2-40B4-BE49-F238E27FC236}">
                <a16:creationId xmlns:a16="http://schemas.microsoft.com/office/drawing/2014/main" id="{1FACCC25-8903-4500-8483-0C86D55A0F38}"/>
              </a:ext>
            </a:extLst>
          </p:cNvPr>
          <p:cNvSpPr txBox="1">
            <a:spLocks/>
          </p:cNvSpPr>
          <p:nvPr>
            <p:custDataLst>
              <p:tags r:id="rId7"/>
            </p:custDataLst>
          </p:nvPr>
        </p:nvSpPr>
        <p:spPr>
          <a:xfrm>
            <a:off x="4116809" y="4297221"/>
            <a:ext cx="3317273" cy="532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dirty="0"/>
              <a:t>Le nombre de portes</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15" name="Espace réservé du contenu 2">
            <a:extLst>
              <a:ext uri="{FF2B5EF4-FFF2-40B4-BE49-F238E27FC236}">
                <a16:creationId xmlns:a16="http://schemas.microsoft.com/office/drawing/2014/main" id="{7E6F5CBF-03F7-4F37-B515-B5DD3B790D87}"/>
              </a:ext>
            </a:extLst>
          </p:cNvPr>
          <p:cNvSpPr txBox="1">
            <a:spLocks/>
          </p:cNvSpPr>
          <p:nvPr>
            <p:custDataLst>
              <p:tags r:id="rId8"/>
            </p:custDataLst>
          </p:nvPr>
        </p:nvSpPr>
        <p:spPr>
          <a:xfrm>
            <a:off x="8359860" y="4289645"/>
            <a:ext cx="3317273" cy="532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dirty="0"/>
              <a:t>Le modèle</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17" name="Espace réservé du contenu 2">
            <a:extLst>
              <a:ext uri="{FF2B5EF4-FFF2-40B4-BE49-F238E27FC236}">
                <a16:creationId xmlns:a16="http://schemas.microsoft.com/office/drawing/2014/main" id="{30DD40B5-42DA-4339-993B-84158F263ECB}"/>
              </a:ext>
            </a:extLst>
          </p:cNvPr>
          <p:cNvSpPr txBox="1">
            <a:spLocks/>
          </p:cNvSpPr>
          <p:nvPr>
            <p:custDataLst>
              <p:tags r:id="rId9"/>
            </p:custDataLst>
          </p:nvPr>
        </p:nvSpPr>
        <p:spPr>
          <a:xfrm>
            <a:off x="4116809" y="5284430"/>
            <a:ext cx="3317273" cy="532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dirty="0"/>
              <a:t>La taille des roues</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19" name="Espace réservé du contenu 2">
            <a:extLst>
              <a:ext uri="{FF2B5EF4-FFF2-40B4-BE49-F238E27FC236}">
                <a16:creationId xmlns:a16="http://schemas.microsoft.com/office/drawing/2014/main" id="{E2831F85-5C97-4C6B-A403-6EBEFF9FA481}"/>
              </a:ext>
            </a:extLst>
          </p:cNvPr>
          <p:cNvSpPr txBox="1">
            <a:spLocks/>
          </p:cNvSpPr>
          <p:nvPr>
            <p:custDataLst>
              <p:tags r:id="rId10"/>
            </p:custDataLst>
          </p:nvPr>
        </p:nvSpPr>
        <p:spPr>
          <a:xfrm>
            <a:off x="7719606" y="5267240"/>
            <a:ext cx="3317273" cy="532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dirty="0"/>
              <a:t>Type de carburant</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20" name="Espace réservé du pied de page 19">
            <a:extLst>
              <a:ext uri="{FF2B5EF4-FFF2-40B4-BE49-F238E27FC236}">
                <a16:creationId xmlns:a16="http://schemas.microsoft.com/office/drawing/2014/main" id="{E7C92BE3-16B2-4C32-9EA5-44C5AC047F9A}"/>
              </a:ext>
            </a:extLst>
          </p:cNvPr>
          <p:cNvSpPr>
            <a:spLocks noGrp="1"/>
          </p:cNvSpPr>
          <p:nvPr>
            <p:ph type="ftr" sz="quarter" idx="11"/>
          </p:nvPr>
        </p:nvSpPr>
        <p:spPr/>
        <p:txBody>
          <a:bodyPr/>
          <a:lstStyle/>
          <a:p>
            <a:r>
              <a:rPr lang="en-US"/>
              <a:t>Stella Roulière</a:t>
            </a:r>
            <a:endParaRPr lang="en-US" dirty="0"/>
          </a:p>
        </p:txBody>
      </p:sp>
      <p:sp>
        <p:nvSpPr>
          <p:cNvPr id="21" name="Espace réservé du numéro de diapositive 20">
            <a:extLst>
              <a:ext uri="{FF2B5EF4-FFF2-40B4-BE49-F238E27FC236}">
                <a16:creationId xmlns:a16="http://schemas.microsoft.com/office/drawing/2014/main" id="{4A9014EF-C3BA-4FAE-BCDA-2A3F0F7F3AB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779597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B6289FF4-AB4B-496D-A3B7-123E70DDEF93}"/>
              </a:ext>
            </a:extLst>
          </p:cNvPr>
          <p:cNvSpPr>
            <a:spLocks noGrp="1"/>
          </p:cNvSpPr>
          <p:nvPr>
            <p:ph type="title"/>
            <p:custDataLst>
              <p:tags r:id="rId2"/>
            </p:custDataLst>
          </p:nvPr>
        </p:nvSpPr>
        <p:spPr>
          <a:xfrm>
            <a:off x="2704193" y="1314328"/>
            <a:ext cx="11558596" cy="809330"/>
          </a:xfrm>
        </p:spPr>
        <p:txBody>
          <a:bodyPr/>
          <a:lstStyle/>
          <a:p>
            <a:r>
              <a:rPr lang="fr-FR" dirty="0"/>
              <a:t>Get-Member : Méthodes</a:t>
            </a:r>
          </a:p>
        </p:txBody>
      </p:sp>
      <p:sp>
        <p:nvSpPr>
          <p:cNvPr id="2" name="Espace réservé du contenu 2">
            <a:extLst>
              <a:ext uri="{FF2B5EF4-FFF2-40B4-BE49-F238E27FC236}">
                <a16:creationId xmlns:a16="http://schemas.microsoft.com/office/drawing/2014/main" id="{32477BDB-48F7-4B76-8504-6E09C314DD68}"/>
              </a:ext>
            </a:extLst>
          </p:cNvPr>
          <p:cNvSpPr txBox="1">
            <a:spLocks/>
          </p:cNvSpPr>
          <p:nvPr>
            <p:custDataLst>
              <p:tags r:id="rId3"/>
            </p:custDataLst>
          </p:nvPr>
        </p:nvSpPr>
        <p:spPr>
          <a:xfrm>
            <a:off x="923786" y="2457669"/>
            <a:ext cx="7559705" cy="66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Elles permettent d’agir sur l’objet</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7" name="Espace réservé du contenu 2">
            <a:extLst>
              <a:ext uri="{FF2B5EF4-FFF2-40B4-BE49-F238E27FC236}">
                <a16:creationId xmlns:a16="http://schemas.microsoft.com/office/drawing/2014/main" id="{C856DD5B-C350-4D70-9EFA-C5B8CED2FAAC}"/>
              </a:ext>
            </a:extLst>
          </p:cNvPr>
          <p:cNvSpPr txBox="1">
            <a:spLocks/>
          </p:cNvSpPr>
          <p:nvPr>
            <p:custDataLst>
              <p:tags r:id="rId4"/>
            </p:custDataLst>
          </p:nvPr>
        </p:nvSpPr>
        <p:spPr>
          <a:xfrm>
            <a:off x="4703638" y="3382807"/>
            <a:ext cx="3317273" cy="532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dirty="0"/>
              <a:t>Freiner</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9" name="Espace réservé du contenu 2">
            <a:extLst>
              <a:ext uri="{FF2B5EF4-FFF2-40B4-BE49-F238E27FC236}">
                <a16:creationId xmlns:a16="http://schemas.microsoft.com/office/drawing/2014/main" id="{B1B35B90-F95B-4D9D-9B7B-2294546577CC}"/>
              </a:ext>
            </a:extLst>
          </p:cNvPr>
          <p:cNvSpPr txBox="1">
            <a:spLocks/>
          </p:cNvSpPr>
          <p:nvPr>
            <p:custDataLst>
              <p:tags r:id="rId5"/>
            </p:custDataLst>
          </p:nvPr>
        </p:nvSpPr>
        <p:spPr>
          <a:xfrm>
            <a:off x="6670822" y="3407259"/>
            <a:ext cx="2402872" cy="532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dirty="0"/>
              <a:t>Accélérer</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11" name="Espace réservé du contenu 2">
            <a:extLst>
              <a:ext uri="{FF2B5EF4-FFF2-40B4-BE49-F238E27FC236}">
                <a16:creationId xmlns:a16="http://schemas.microsoft.com/office/drawing/2014/main" id="{953B9185-90E2-42E6-AD52-6865686755EB}"/>
              </a:ext>
            </a:extLst>
          </p:cNvPr>
          <p:cNvSpPr txBox="1">
            <a:spLocks/>
          </p:cNvSpPr>
          <p:nvPr>
            <p:custDataLst>
              <p:tags r:id="rId6"/>
            </p:custDataLst>
          </p:nvPr>
        </p:nvSpPr>
        <p:spPr>
          <a:xfrm>
            <a:off x="8675173" y="3437986"/>
            <a:ext cx="3317273" cy="532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dirty="0"/>
              <a:t>Faire le plein</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13" name="Espace réservé du contenu 2">
            <a:extLst>
              <a:ext uri="{FF2B5EF4-FFF2-40B4-BE49-F238E27FC236}">
                <a16:creationId xmlns:a16="http://schemas.microsoft.com/office/drawing/2014/main" id="{FA21B00B-5D8C-4527-8EC8-045D9BDD6EA8}"/>
              </a:ext>
            </a:extLst>
          </p:cNvPr>
          <p:cNvSpPr txBox="1">
            <a:spLocks/>
          </p:cNvSpPr>
          <p:nvPr>
            <p:custDataLst>
              <p:tags r:id="rId7"/>
            </p:custDataLst>
          </p:nvPr>
        </p:nvSpPr>
        <p:spPr>
          <a:xfrm>
            <a:off x="4790987" y="4387505"/>
            <a:ext cx="3317273" cy="532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dirty="0"/>
              <a:t>Repeindre</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15" name="Espace réservé du contenu 2">
            <a:extLst>
              <a:ext uri="{FF2B5EF4-FFF2-40B4-BE49-F238E27FC236}">
                <a16:creationId xmlns:a16="http://schemas.microsoft.com/office/drawing/2014/main" id="{004419C4-BFF1-4356-8605-A7FD2CD8AA07}"/>
              </a:ext>
            </a:extLst>
          </p:cNvPr>
          <p:cNvSpPr txBox="1">
            <a:spLocks/>
          </p:cNvSpPr>
          <p:nvPr>
            <p:custDataLst>
              <p:tags r:id="rId8"/>
            </p:custDataLst>
          </p:nvPr>
        </p:nvSpPr>
        <p:spPr>
          <a:xfrm>
            <a:off x="7880780" y="4361315"/>
            <a:ext cx="3317273" cy="5326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dirty="0"/>
              <a:t>Gonfler les pneus</a:t>
            </a:r>
          </a:p>
          <a:p>
            <a:endParaRPr lang="fr-FR" sz="2600" dirty="0"/>
          </a:p>
          <a:p>
            <a:endParaRPr lang="fr-FR" sz="2600" dirty="0"/>
          </a:p>
          <a:p>
            <a:endParaRPr lang="fr-FR" sz="2600" dirty="0"/>
          </a:p>
          <a:p>
            <a:endParaRPr lang="fr-FR" sz="2600" dirty="0"/>
          </a:p>
          <a:p>
            <a:endParaRPr lang="fr-FR" sz="2600" dirty="0"/>
          </a:p>
          <a:p>
            <a:endParaRPr lang="fr-FR" sz="2600" dirty="0"/>
          </a:p>
        </p:txBody>
      </p:sp>
      <p:pic>
        <p:nvPicPr>
          <p:cNvPr id="17" name="Image 16">
            <a:extLst>
              <a:ext uri="{FF2B5EF4-FFF2-40B4-BE49-F238E27FC236}">
                <a16:creationId xmlns:a16="http://schemas.microsoft.com/office/drawing/2014/main" id="{393102AC-9A62-44BC-B0C1-4599E71AEE3D}"/>
              </a:ext>
            </a:extLst>
          </p:cNvPr>
          <p:cNvPicPr>
            <a:picLocks noChangeAspect="1"/>
          </p:cNvPicPr>
          <p:nvPr>
            <p:custDataLst>
              <p:tags r:id="rId9"/>
            </p:custDataLst>
          </p:nvPr>
        </p:nvPicPr>
        <p:blipFill>
          <a:blip r:embed="rId11"/>
          <a:stretch>
            <a:fillRect/>
          </a:stretch>
        </p:blipFill>
        <p:spPr>
          <a:xfrm>
            <a:off x="1178215" y="3129622"/>
            <a:ext cx="2472640" cy="2472640"/>
          </a:xfrm>
          <a:prstGeom prst="rect">
            <a:avLst/>
          </a:prstGeom>
        </p:spPr>
      </p:pic>
      <p:sp>
        <p:nvSpPr>
          <p:cNvPr id="18" name="Espace réservé du pied de page 17">
            <a:extLst>
              <a:ext uri="{FF2B5EF4-FFF2-40B4-BE49-F238E27FC236}">
                <a16:creationId xmlns:a16="http://schemas.microsoft.com/office/drawing/2014/main" id="{8631ED3F-BD0A-45C4-9B02-AC31514CB66E}"/>
              </a:ext>
            </a:extLst>
          </p:cNvPr>
          <p:cNvSpPr>
            <a:spLocks noGrp="1"/>
          </p:cNvSpPr>
          <p:nvPr>
            <p:ph type="ftr" sz="quarter" idx="11"/>
          </p:nvPr>
        </p:nvSpPr>
        <p:spPr/>
        <p:txBody>
          <a:bodyPr/>
          <a:lstStyle/>
          <a:p>
            <a:r>
              <a:rPr lang="en-US"/>
              <a:t>Stella Roulière</a:t>
            </a:r>
            <a:endParaRPr lang="en-US" dirty="0"/>
          </a:p>
        </p:txBody>
      </p:sp>
      <p:sp>
        <p:nvSpPr>
          <p:cNvPr id="19" name="Espace réservé du numéro de diapositive 18">
            <a:extLst>
              <a:ext uri="{FF2B5EF4-FFF2-40B4-BE49-F238E27FC236}">
                <a16:creationId xmlns:a16="http://schemas.microsoft.com/office/drawing/2014/main" id="{963B2A1E-B08D-479B-B80B-A7784572FC12}"/>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092102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E9E08F9B-4836-4AD4-937B-36329CBACCBF}"/>
              </a:ext>
            </a:extLst>
          </p:cNvPr>
          <p:cNvSpPr>
            <a:spLocks noGrp="1"/>
          </p:cNvSpPr>
          <p:nvPr>
            <p:ph type="title"/>
            <p:custDataLst>
              <p:tags r:id="rId2"/>
            </p:custDataLst>
          </p:nvPr>
        </p:nvSpPr>
        <p:spPr>
          <a:xfrm>
            <a:off x="3334813" y="1408921"/>
            <a:ext cx="11558596" cy="809330"/>
          </a:xfrm>
        </p:spPr>
        <p:txBody>
          <a:bodyPr/>
          <a:lstStyle/>
          <a:p>
            <a:r>
              <a:rPr lang="fr-FR" dirty="0"/>
              <a:t>Get-Member : Exemple</a:t>
            </a:r>
          </a:p>
        </p:txBody>
      </p:sp>
      <p:sp>
        <p:nvSpPr>
          <p:cNvPr id="2" name="Espace réservé du contenu 2">
            <a:extLst>
              <a:ext uri="{FF2B5EF4-FFF2-40B4-BE49-F238E27FC236}">
                <a16:creationId xmlns:a16="http://schemas.microsoft.com/office/drawing/2014/main" id="{48B0FDB1-B772-4959-9EFF-A7870364D3BF}"/>
              </a:ext>
            </a:extLst>
          </p:cNvPr>
          <p:cNvSpPr txBox="1">
            <a:spLocks/>
          </p:cNvSpPr>
          <p:nvPr>
            <p:custDataLst>
              <p:tags r:id="rId3"/>
            </p:custDataLst>
          </p:nvPr>
        </p:nvSpPr>
        <p:spPr>
          <a:xfrm>
            <a:off x="1000721" y="2564666"/>
            <a:ext cx="10500613" cy="66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La valeur de la propriété couleur de ma voiture est jaune</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6" name="Espace réservé du contenu 2">
            <a:extLst>
              <a:ext uri="{FF2B5EF4-FFF2-40B4-BE49-F238E27FC236}">
                <a16:creationId xmlns:a16="http://schemas.microsoft.com/office/drawing/2014/main" id="{9AA2AE1B-FDB4-417E-8526-ADD59E123771}"/>
              </a:ext>
            </a:extLst>
          </p:cNvPr>
          <p:cNvSpPr txBox="1">
            <a:spLocks/>
          </p:cNvSpPr>
          <p:nvPr>
            <p:custDataLst>
              <p:tags r:id="rId4"/>
            </p:custDataLst>
          </p:nvPr>
        </p:nvSpPr>
        <p:spPr>
          <a:xfrm>
            <a:off x="1000721" y="3164182"/>
            <a:ext cx="10500613" cy="66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J’utilise la méthode « repeindre » pour qu’elle devienne rouge</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7" name="Espace réservé du contenu 2">
            <a:extLst>
              <a:ext uri="{FF2B5EF4-FFF2-40B4-BE49-F238E27FC236}">
                <a16:creationId xmlns:a16="http://schemas.microsoft.com/office/drawing/2014/main" id="{48A58AAF-FE5A-48C3-A151-D8398EAE5D19}"/>
              </a:ext>
            </a:extLst>
          </p:cNvPr>
          <p:cNvSpPr txBox="1">
            <a:spLocks/>
          </p:cNvSpPr>
          <p:nvPr>
            <p:custDataLst>
              <p:tags r:id="rId5"/>
            </p:custDataLst>
          </p:nvPr>
        </p:nvSpPr>
        <p:spPr>
          <a:xfrm>
            <a:off x="1260463" y="3972485"/>
            <a:ext cx="10500613" cy="66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600" b="1" dirty="0">
                <a:solidFill>
                  <a:schemeClr val="accent2"/>
                </a:solidFill>
              </a:rPr>
              <a:t>$Voiture</a:t>
            </a:r>
            <a:r>
              <a:rPr lang="fr-FR" sz="2600" dirty="0"/>
              <a:t>.repeindre(Rouge)</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8" name="Espace réservé du contenu 2">
            <a:extLst>
              <a:ext uri="{FF2B5EF4-FFF2-40B4-BE49-F238E27FC236}">
                <a16:creationId xmlns:a16="http://schemas.microsoft.com/office/drawing/2014/main" id="{53BC2E89-6F77-4841-B071-9616C7508F9E}"/>
              </a:ext>
            </a:extLst>
          </p:cNvPr>
          <p:cNvSpPr txBox="1">
            <a:spLocks/>
          </p:cNvSpPr>
          <p:nvPr>
            <p:custDataLst>
              <p:tags r:id="rId6"/>
            </p:custDataLst>
          </p:nvPr>
        </p:nvSpPr>
        <p:spPr>
          <a:xfrm>
            <a:off x="1000721" y="4687048"/>
            <a:ext cx="10500613" cy="667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La valeur de la propriété couleur de ma voiture est maintenant rouge</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9" name="Espace réservé du pied de page 8">
            <a:extLst>
              <a:ext uri="{FF2B5EF4-FFF2-40B4-BE49-F238E27FC236}">
                <a16:creationId xmlns:a16="http://schemas.microsoft.com/office/drawing/2014/main" id="{BC319541-4929-47F7-AEDF-480F65AF9136}"/>
              </a:ext>
            </a:extLst>
          </p:cNvPr>
          <p:cNvSpPr>
            <a:spLocks noGrp="1"/>
          </p:cNvSpPr>
          <p:nvPr>
            <p:ph type="ftr" sz="quarter" idx="11"/>
          </p:nvPr>
        </p:nvSpPr>
        <p:spPr/>
        <p:txBody>
          <a:bodyPr/>
          <a:lstStyle/>
          <a:p>
            <a:r>
              <a:rPr lang="en-US"/>
              <a:t>Stella Roulière</a:t>
            </a:r>
            <a:endParaRPr lang="en-US" dirty="0"/>
          </a:p>
        </p:txBody>
      </p:sp>
      <p:sp>
        <p:nvSpPr>
          <p:cNvPr id="10" name="Espace réservé du numéro de diapositive 9">
            <a:extLst>
              <a:ext uri="{FF2B5EF4-FFF2-40B4-BE49-F238E27FC236}">
                <a16:creationId xmlns:a16="http://schemas.microsoft.com/office/drawing/2014/main" id="{FB126EA7-35B0-4974-878B-E2C909C95E3C}"/>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06618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3" name="Titre 1">
            <a:extLst>
              <a:ext uri="{FF2B5EF4-FFF2-40B4-BE49-F238E27FC236}">
                <a16:creationId xmlns:a16="http://schemas.microsoft.com/office/drawing/2014/main" id="{3C9006F3-3055-42CC-97A8-ED1F7D8710F1}"/>
              </a:ext>
            </a:extLst>
          </p:cNvPr>
          <p:cNvSpPr>
            <a:spLocks noGrp="1"/>
          </p:cNvSpPr>
          <p:nvPr>
            <p:ph type="title"/>
            <p:custDataLst>
              <p:tags r:id="rId2"/>
            </p:custDataLst>
          </p:nvPr>
        </p:nvSpPr>
        <p:spPr>
          <a:xfrm>
            <a:off x="4312275" y="1424687"/>
            <a:ext cx="11558596" cy="809330"/>
          </a:xfrm>
        </p:spPr>
        <p:txBody>
          <a:bodyPr/>
          <a:lstStyle/>
          <a:p>
            <a:r>
              <a:rPr lang="fr-FR" dirty="0"/>
              <a:t>Get-Member</a:t>
            </a:r>
          </a:p>
        </p:txBody>
      </p:sp>
      <p:sp>
        <p:nvSpPr>
          <p:cNvPr id="2" name="Espace réservé du contenu 2">
            <a:extLst>
              <a:ext uri="{FF2B5EF4-FFF2-40B4-BE49-F238E27FC236}">
                <a16:creationId xmlns:a16="http://schemas.microsoft.com/office/drawing/2014/main" id="{0DDE2CFC-41A1-4676-9070-C3E9118A8C5C}"/>
              </a:ext>
            </a:extLst>
          </p:cNvPr>
          <p:cNvSpPr txBox="1">
            <a:spLocks/>
          </p:cNvSpPr>
          <p:nvPr>
            <p:custDataLst>
              <p:tags r:id="rId3"/>
            </p:custDataLst>
          </p:nvPr>
        </p:nvSpPr>
        <p:spPr>
          <a:xfrm>
            <a:off x="845693" y="2599433"/>
            <a:ext cx="10500613" cy="3741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Chaque commande peut retourner un type d’objet spécifique</a:t>
            </a:r>
          </a:p>
          <a:p>
            <a:endParaRPr lang="fr-FR" sz="2600" dirty="0"/>
          </a:p>
          <a:p>
            <a:r>
              <a:rPr lang="fr-FR" sz="2600" dirty="0"/>
              <a:t>La commande Get-Process retournera des objets de type « Process »</a:t>
            </a:r>
          </a:p>
          <a:p>
            <a:r>
              <a:rPr lang="fr-FR" sz="2600" dirty="0"/>
              <a:t>La commande Get-Service retournera des objets de type « Service »</a:t>
            </a:r>
          </a:p>
          <a:p>
            <a:r>
              <a:rPr lang="fr-FR" sz="2600" dirty="0"/>
              <a:t>La commande Get-ChildItem des objets « Fichier » et « Dossier »</a:t>
            </a:r>
          </a:p>
          <a:p>
            <a:r>
              <a:rPr lang="fr-FR" sz="2600" dirty="0"/>
              <a:t>…</a:t>
            </a:r>
          </a:p>
          <a:p>
            <a:endParaRPr lang="fr-FR" sz="2600" dirty="0"/>
          </a:p>
          <a:p>
            <a:endParaRPr lang="fr-FR" sz="2600" dirty="0"/>
          </a:p>
          <a:p>
            <a:endParaRPr lang="fr-FR" sz="2600" dirty="0"/>
          </a:p>
          <a:p>
            <a:endParaRPr lang="fr-FR" sz="2600" dirty="0"/>
          </a:p>
          <a:p>
            <a:endParaRPr lang="fr-FR" sz="2600" dirty="0"/>
          </a:p>
          <a:p>
            <a:endParaRPr lang="fr-FR" sz="2600" dirty="0"/>
          </a:p>
        </p:txBody>
      </p:sp>
      <p:sp>
        <p:nvSpPr>
          <p:cNvPr id="6" name="Espace réservé du pied de page 5">
            <a:extLst>
              <a:ext uri="{FF2B5EF4-FFF2-40B4-BE49-F238E27FC236}">
                <a16:creationId xmlns:a16="http://schemas.microsoft.com/office/drawing/2014/main" id="{51C2EDBF-9432-4E5B-AECE-558E77D76814}"/>
              </a:ext>
            </a:extLst>
          </p:cNvPr>
          <p:cNvSpPr>
            <a:spLocks noGrp="1"/>
          </p:cNvSpPr>
          <p:nvPr>
            <p:ph type="ftr" sz="quarter" idx="11"/>
          </p:nvPr>
        </p:nvSpPr>
        <p:spPr/>
        <p:txBody>
          <a:bodyPr/>
          <a:lstStyle/>
          <a:p>
            <a:r>
              <a:rPr lang="en-US"/>
              <a:t>Stella Roulière</a:t>
            </a:r>
            <a:endParaRPr lang="en-US" dirty="0"/>
          </a:p>
        </p:txBody>
      </p:sp>
      <p:sp>
        <p:nvSpPr>
          <p:cNvPr id="7" name="Espace réservé du numéro de diapositive 6">
            <a:extLst>
              <a:ext uri="{FF2B5EF4-FFF2-40B4-BE49-F238E27FC236}">
                <a16:creationId xmlns:a16="http://schemas.microsoft.com/office/drawing/2014/main" id="{DDC62CFA-3C30-4FA1-B109-B14CA0E5D78E}"/>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559896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5" name="Titre 1">
            <a:extLst>
              <a:ext uri="{FF2B5EF4-FFF2-40B4-BE49-F238E27FC236}">
                <a16:creationId xmlns:a16="http://schemas.microsoft.com/office/drawing/2014/main" id="{E1BCC4E1-ACCA-4A33-9195-56E546127619}"/>
              </a:ext>
            </a:extLst>
          </p:cNvPr>
          <p:cNvSpPr>
            <a:spLocks noGrp="1"/>
          </p:cNvSpPr>
          <p:nvPr>
            <p:ph type="title"/>
            <p:custDataLst>
              <p:tags r:id="rId2"/>
            </p:custDataLst>
          </p:nvPr>
        </p:nvSpPr>
        <p:spPr>
          <a:xfrm>
            <a:off x="4627585" y="1424687"/>
            <a:ext cx="11558596" cy="809330"/>
          </a:xfrm>
        </p:spPr>
        <p:txBody>
          <a:bodyPr/>
          <a:lstStyle/>
          <a:p>
            <a:r>
              <a:rPr lang="fr-FR" dirty="0"/>
              <a:t>Get-Member</a:t>
            </a:r>
          </a:p>
        </p:txBody>
      </p:sp>
      <p:sp>
        <p:nvSpPr>
          <p:cNvPr id="7" name="Espace réservé du contenu 2">
            <a:extLst>
              <a:ext uri="{FF2B5EF4-FFF2-40B4-BE49-F238E27FC236}">
                <a16:creationId xmlns:a16="http://schemas.microsoft.com/office/drawing/2014/main" id="{04160AB7-078F-4238-BFE7-0F0DCD6BE20F}"/>
              </a:ext>
            </a:extLst>
          </p:cNvPr>
          <p:cNvSpPr txBox="1">
            <a:spLocks/>
          </p:cNvSpPr>
          <p:nvPr>
            <p:custDataLst>
              <p:tags r:id="rId3"/>
            </p:custDataLst>
          </p:nvPr>
        </p:nvSpPr>
        <p:spPr>
          <a:xfrm>
            <a:off x="845693" y="2430621"/>
            <a:ext cx="10500613" cy="3002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Get-Member permet de l’identifier</a:t>
            </a:r>
          </a:p>
          <a:p>
            <a:endParaRPr lang="fr-FR" sz="2600" dirty="0"/>
          </a:p>
          <a:p>
            <a:endParaRPr lang="fr-FR" sz="2600" dirty="0"/>
          </a:p>
          <a:p>
            <a:endParaRPr lang="fr-FR" sz="2600" dirty="0"/>
          </a:p>
          <a:p>
            <a:endParaRPr lang="fr-FR" sz="2600" dirty="0"/>
          </a:p>
          <a:p>
            <a:endParaRPr lang="fr-FR" sz="2600" dirty="0"/>
          </a:p>
        </p:txBody>
      </p:sp>
      <p:pic>
        <p:nvPicPr>
          <p:cNvPr id="9" name="Image 8">
            <a:extLst>
              <a:ext uri="{FF2B5EF4-FFF2-40B4-BE49-F238E27FC236}">
                <a16:creationId xmlns:a16="http://schemas.microsoft.com/office/drawing/2014/main" id="{86189691-9A1E-4F6B-8275-ACFD023BD468}"/>
              </a:ext>
            </a:extLst>
          </p:cNvPr>
          <p:cNvPicPr>
            <a:picLocks noChangeAspect="1"/>
          </p:cNvPicPr>
          <p:nvPr>
            <p:custDataLst>
              <p:tags r:id="rId4"/>
            </p:custDataLst>
          </p:nvPr>
        </p:nvPicPr>
        <p:blipFill>
          <a:blip r:embed="rId6"/>
          <a:stretch>
            <a:fillRect/>
          </a:stretch>
        </p:blipFill>
        <p:spPr>
          <a:xfrm>
            <a:off x="2308733" y="3003117"/>
            <a:ext cx="6324600" cy="3438525"/>
          </a:xfrm>
          <a:prstGeom prst="rect">
            <a:avLst/>
          </a:prstGeom>
        </p:spPr>
      </p:pic>
      <p:sp>
        <p:nvSpPr>
          <p:cNvPr id="10" name="Espace réservé du pied de page 9">
            <a:extLst>
              <a:ext uri="{FF2B5EF4-FFF2-40B4-BE49-F238E27FC236}">
                <a16:creationId xmlns:a16="http://schemas.microsoft.com/office/drawing/2014/main" id="{D12A3001-5E65-4F90-9C47-3C069AB4F5B1}"/>
              </a:ext>
            </a:extLst>
          </p:cNvPr>
          <p:cNvSpPr>
            <a:spLocks noGrp="1"/>
          </p:cNvSpPr>
          <p:nvPr>
            <p:ph type="ftr" sz="quarter" idx="11"/>
          </p:nvPr>
        </p:nvSpPr>
        <p:spPr/>
        <p:txBody>
          <a:bodyPr/>
          <a:lstStyle/>
          <a:p>
            <a:r>
              <a:rPr lang="en-US"/>
              <a:t>Stella Roulière</a:t>
            </a:r>
            <a:endParaRPr lang="en-US" dirty="0"/>
          </a:p>
        </p:txBody>
      </p:sp>
      <p:sp>
        <p:nvSpPr>
          <p:cNvPr id="11" name="Espace réservé du numéro de diapositive 10">
            <a:extLst>
              <a:ext uri="{FF2B5EF4-FFF2-40B4-BE49-F238E27FC236}">
                <a16:creationId xmlns:a16="http://schemas.microsoft.com/office/drawing/2014/main" id="{F091AF6F-2780-4925-A82C-78A38F00CCE6}"/>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868682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Commandes indispensables et langage objet</a:t>
            </a:r>
          </a:p>
        </p:txBody>
      </p:sp>
      <p:sp>
        <p:nvSpPr>
          <p:cNvPr id="5" name="Titre 1">
            <a:extLst>
              <a:ext uri="{FF2B5EF4-FFF2-40B4-BE49-F238E27FC236}">
                <a16:creationId xmlns:a16="http://schemas.microsoft.com/office/drawing/2014/main" id="{7D225A84-9E9A-4C72-94F2-4B17FEE30CC1}"/>
              </a:ext>
            </a:extLst>
          </p:cNvPr>
          <p:cNvSpPr>
            <a:spLocks noGrp="1"/>
          </p:cNvSpPr>
          <p:nvPr>
            <p:ph type="title"/>
            <p:custDataLst>
              <p:tags r:id="rId2"/>
            </p:custDataLst>
          </p:nvPr>
        </p:nvSpPr>
        <p:spPr>
          <a:xfrm>
            <a:off x="3082565" y="1193800"/>
            <a:ext cx="11558596" cy="1210628"/>
          </a:xfrm>
        </p:spPr>
        <p:txBody>
          <a:bodyPr/>
          <a:lstStyle/>
          <a:p>
            <a:r>
              <a:rPr lang="fr-FR" dirty="0"/>
              <a:t>Gestion de l’arborescence</a:t>
            </a:r>
          </a:p>
        </p:txBody>
      </p:sp>
      <p:graphicFrame>
        <p:nvGraphicFramePr>
          <p:cNvPr id="6" name="Tableau 5">
            <a:extLst>
              <a:ext uri="{FF2B5EF4-FFF2-40B4-BE49-F238E27FC236}">
                <a16:creationId xmlns:a16="http://schemas.microsoft.com/office/drawing/2014/main" id="{CBAC9B91-2DA9-450B-B816-E0A187818C5C}"/>
              </a:ext>
            </a:extLst>
          </p:cNvPr>
          <p:cNvGraphicFramePr>
            <a:graphicFrameLocks noGrp="1"/>
          </p:cNvGraphicFramePr>
          <p:nvPr>
            <p:custDataLst>
              <p:tags r:id="rId3"/>
            </p:custDataLst>
            <p:extLst>
              <p:ext uri="{D42A27DB-BD31-4B8C-83A1-F6EECF244321}">
                <p14:modId xmlns:p14="http://schemas.microsoft.com/office/powerpoint/2010/main" val="1169972283"/>
              </p:ext>
            </p:extLst>
          </p:nvPr>
        </p:nvGraphicFramePr>
        <p:xfrm>
          <a:off x="1425550" y="2549242"/>
          <a:ext cx="9650956" cy="3310044"/>
        </p:xfrm>
        <a:graphic>
          <a:graphicData uri="http://schemas.openxmlformats.org/drawingml/2006/table">
            <a:tbl>
              <a:tblPr firstRow="1" bandRow="1">
                <a:tableStyleId>{F5AB1C69-6EDB-4FF4-983F-18BD219EF322}</a:tableStyleId>
              </a:tblPr>
              <a:tblGrid>
                <a:gridCol w="4825478">
                  <a:extLst>
                    <a:ext uri="{9D8B030D-6E8A-4147-A177-3AD203B41FA5}">
                      <a16:colId xmlns:a16="http://schemas.microsoft.com/office/drawing/2014/main" val="20000"/>
                    </a:ext>
                  </a:extLst>
                </a:gridCol>
                <a:gridCol w="4825478">
                  <a:extLst>
                    <a:ext uri="{9D8B030D-6E8A-4147-A177-3AD203B41FA5}">
                      <a16:colId xmlns:a16="http://schemas.microsoft.com/office/drawing/2014/main" val="20001"/>
                    </a:ext>
                  </a:extLst>
                </a:gridCol>
              </a:tblGrid>
              <a:tr h="444994">
                <a:tc>
                  <a:txBody>
                    <a:bodyPr/>
                    <a:lstStyle/>
                    <a:p>
                      <a:r>
                        <a:rPr lang="fr-FR" dirty="0">
                          <a:solidFill>
                            <a:schemeClr val="bg1"/>
                          </a:solidFill>
                        </a:rPr>
                        <a:t>Besoin</a:t>
                      </a:r>
                    </a:p>
                  </a:txBody>
                  <a:tcPr>
                    <a:lnL w="12700" cap="flat" cmpd="sng" algn="ctr">
                      <a:solidFill>
                        <a:schemeClr val="tx1"/>
                      </a:solidFill>
                      <a:prstDash val="sysDash"/>
                      <a:round/>
                      <a:headEnd type="none" w="med" len="med"/>
                      <a:tailEnd type="none" w="med" len="med"/>
                    </a:lnL>
                    <a:lnR w="3175" cap="flat" cmpd="sng" algn="ctr">
                      <a:solidFill>
                        <a:schemeClr val="bg1">
                          <a:lumMod val="75000"/>
                        </a:schemeClr>
                      </a:solidFill>
                      <a:prstDash val="sysDot"/>
                      <a:round/>
                      <a:headEnd type="none" w="med" len="med"/>
                      <a:tailEnd type="none" w="med" len="med"/>
                    </a:lnR>
                    <a:lnT w="12700" cap="flat" cmpd="sng" algn="ctr">
                      <a:solidFill>
                        <a:schemeClr val="tx1"/>
                      </a:solidFill>
                      <a:prstDash val="sysDash"/>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tx1">
                        <a:lumMod val="65000"/>
                        <a:lumOff val="35000"/>
                      </a:schemeClr>
                    </a:solidFill>
                  </a:tcPr>
                </a:tc>
                <a:tc>
                  <a:txBody>
                    <a:bodyPr/>
                    <a:lstStyle/>
                    <a:p>
                      <a:r>
                        <a:rPr lang="fr-FR" b="1" dirty="0">
                          <a:solidFill>
                            <a:schemeClr val="bg1"/>
                          </a:solidFill>
                        </a:rPr>
                        <a:t>Commande</a:t>
                      </a:r>
                    </a:p>
                  </a:txBody>
                  <a:tcPr>
                    <a:lnL w="3175" cap="flat" cmpd="sng" algn="ctr">
                      <a:solidFill>
                        <a:schemeClr val="bg1">
                          <a:lumMod val="75000"/>
                        </a:schemeClr>
                      </a:solidFill>
                      <a:prstDash val="sysDot"/>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4449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chemeClr val="tx1"/>
                          </a:solidFill>
                        </a:rPr>
                        <a:t>Afficher le contenu d’un répertoire</a:t>
                      </a:r>
                    </a:p>
                  </a:txBody>
                  <a:tcPr>
                    <a:lnL w="12700" cap="flat" cmpd="sng" algn="ctr">
                      <a:solidFill>
                        <a:schemeClr val="tx1"/>
                      </a:solidFill>
                      <a:prstDash val="sysDash"/>
                      <a:round/>
                      <a:headEnd type="none" w="med" len="med"/>
                      <a:tailEnd type="none" w="med" len="med"/>
                    </a:lnL>
                    <a:lnR w="3175" cap="flat" cmpd="sng" algn="ctr">
                      <a:solidFill>
                        <a:schemeClr val="bg1">
                          <a:lumMod val="75000"/>
                        </a:schemeClr>
                      </a:solidFill>
                      <a:prstDash val="sysDot"/>
                      <a:round/>
                      <a:headEnd type="none" w="med" len="med"/>
                      <a:tailEnd type="none" w="med" len="med"/>
                    </a:lnR>
                    <a:lnT w="3175" cap="flat" cmpd="sng" algn="ctr">
                      <a:solidFill>
                        <a:schemeClr val="bg1">
                          <a:lumMod val="75000"/>
                        </a:schemeClr>
                      </a:solidFill>
                      <a:prstDash val="sysDot"/>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800" kern="1200" dirty="0" err="1">
                          <a:solidFill>
                            <a:schemeClr val="dk1"/>
                          </a:solidFill>
                          <a:effectLst/>
                          <a:latin typeface="+mn-lt"/>
                          <a:ea typeface="+mn-ea"/>
                          <a:cs typeface="+mn-cs"/>
                        </a:rPr>
                        <a:t>Get-ChildItem</a:t>
                      </a:r>
                      <a:endParaRPr lang="fr-FR" dirty="0"/>
                    </a:p>
                    <a:p>
                      <a:endParaRPr lang="fr-FR" dirty="0"/>
                    </a:p>
                  </a:txBody>
                  <a:tcPr>
                    <a:lnL w="3175" cap="flat" cmpd="sng" algn="ctr">
                      <a:solidFill>
                        <a:schemeClr val="bg1">
                          <a:lumMod val="75000"/>
                        </a:schemeClr>
                      </a:solidFill>
                      <a:prstDash val="sysDot"/>
                      <a:round/>
                      <a:headEnd type="none" w="med" len="med"/>
                      <a:tailEnd type="none" w="med" len="med"/>
                    </a:lnL>
                    <a:lnR w="12700" cap="flat" cmpd="sng" algn="ctr">
                      <a:solidFill>
                        <a:schemeClr val="tx1"/>
                      </a:solidFill>
                      <a:prstDash val="sysDash"/>
                      <a:round/>
                      <a:headEnd type="none" w="med" len="med"/>
                      <a:tailEnd type="none" w="med" len="med"/>
                    </a:lnR>
                    <a:lnT w="3175" cap="flat" cmpd="sng" algn="ctr">
                      <a:solidFill>
                        <a:schemeClr val="bg1">
                          <a:lumMod val="75000"/>
                        </a:schemeClr>
                      </a:solidFill>
                      <a:prstDash val="sysDot"/>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4449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Copier un élément </a:t>
                      </a:r>
                      <a:r>
                        <a:rPr lang="fr-FR" baseline="0" dirty="0"/>
                        <a:t>(fichier / répertoire)</a:t>
                      </a:r>
                      <a:endParaRPr lang="fr-FR" dirty="0"/>
                    </a:p>
                  </a:txBody>
                  <a:tcPr>
                    <a:lnL w="12700" cap="flat" cmpd="sng" algn="ctr">
                      <a:solidFill>
                        <a:schemeClr val="tx1"/>
                      </a:solidFill>
                      <a:prstDash val="sysDash"/>
                      <a:round/>
                      <a:headEnd type="none" w="med" len="med"/>
                      <a:tailEnd type="none" w="med" len="med"/>
                    </a:lnL>
                    <a:lnR w="3175" cap="flat" cmpd="sng" algn="ctr">
                      <a:solidFill>
                        <a:schemeClr val="bg1">
                          <a:lumMod val="75000"/>
                        </a:schemeClr>
                      </a:solidFill>
                      <a:prstDash val="sysDot"/>
                      <a:round/>
                      <a:headEnd type="none" w="med" len="med"/>
                      <a:tailEnd type="none" w="med" len="med"/>
                    </a:lnR>
                    <a:lnT w="3175" cap="flat" cmpd="sng" algn="ctr">
                      <a:solidFill>
                        <a:schemeClr val="bg1">
                          <a:lumMod val="75000"/>
                        </a:schemeClr>
                      </a:solidFill>
                      <a:prstDash val="sysDot"/>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fr-FR" sz="1800" kern="1200" dirty="0">
                          <a:solidFill>
                            <a:schemeClr val="dk1"/>
                          </a:solidFill>
                          <a:effectLst/>
                          <a:latin typeface="+mn-lt"/>
                          <a:ea typeface="+mn-ea"/>
                          <a:cs typeface="+mn-cs"/>
                        </a:rPr>
                        <a:t>Copy-item</a:t>
                      </a:r>
                      <a:endParaRPr lang="fr-FR" dirty="0"/>
                    </a:p>
                  </a:txBody>
                  <a:tcPr>
                    <a:lnL w="3175" cap="flat" cmpd="sng" algn="ctr">
                      <a:solidFill>
                        <a:schemeClr val="bg1">
                          <a:lumMod val="75000"/>
                        </a:schemeClr>
                      </a:solidFill>
                      <a:prstDash val="sysDot"/>
                      <a:round/>
                      <a:headEnd type="none" w="med" len="med"/>
                      <a:tailEnd type="none" w="med" len="med"/>
                    </a:lnL>
                    <a:lnR w="12700" cap="flat" cmpd="sng" algn="ctr">
                      <a:solidFill>
                        <a:schemeClr val="tx1"/>
                      </a:solidFill>
                      <a:prstDash val="sysDash"/>
                      <a:round/>
                      <a:headEnd type="none" w="med" len="med"/>
                      <a:tailEnd type="none" w="med" len="med"/>
                    </a:lnR>
                    <a:lnT w="3175" cap="flat" cmpd="sng" algn="ctr">
                      <a:solidFill>
                        <a:schemeClr val="bg1">
                          <a:lumMod val="75000"/>
                        </a:schemeClr>
                      </a:solidFill>
                      <a:prstDash val="sysDot"/>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444994">
                <a:tc>
                  <a:txBody>
                    <a:bodyPr/>
                    <a:lstStyle/>
                    <a:p>
                      <a:r>
                        <a:rPr lang="fr-FR" dirty="0"/>
                        <a:t>Déplacer un élément</a:t>
                      </a:r>
                    </a:p>
                  </a:txBody>
                  <a:tcPr>
                    <a:lnL w="12700" cap="flat" cmpd="sng" algn="ctr">
                      <a:solidFill>
                        <a:schemeClr val="tx1"/>
                      </a:solidFill>
                      <a:prstDash val="sysDash"/>
                      <a:round/>
                      <a:headEnd type="none" w="med" len="med"/>
                      <a:tailEnd type="none" w="med" len="med"/>
                    </a:lnL>
                    <a:lnR w="3175" cap="flat" cmpd="sng" algn="ctr">
                      <a:solidFill>
                        <a:schemeClr val="bg1">
                          <a:lumMod val="75000"/>
                        </a:schemeClr>
                      </a:solidFill>
                      <a:prstDash val="sysDot"/>
                      <a:round/>
                      <a:headEnd type="none" w="med" len="med"/>
                      <a:tailEnd type="none" w="med" len="med"/>
                    </a:lnR>
                    <a:lnT w="3175" cap="flat" cmpd="sng" algn="ctr">
                      <a:solidFill>
                        <a:schemeClr val="bg1">
                          <a:lumMod val="75000"/>
                        </a:schemeClr>
                      </a:solidFill>
                      <a:prstDash val="sysDot"/>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fr-FR" sz="1800" kern="1200" dirty="0">
                          <a:solidFill>
                            <a:schemeClr val="dk1"/>
                          </a:solidFill>
                          <a:effectLst/>
                          <a:latin typeface="+mn-lt"/>
                          <a:ea typeface="+mn-ea"/>
                          <a:cs typeface="+mn-cs"/>
                        </a:rPr>
                        <a:t>Move-Item</a:t>
                      </a:r>
                      <a:endParaRPr lang="fr-FR" dirty="0"/>
                    </a:p>
                  </a:txBody>
                  <a:tcPr>
                    <a:lnL w="3175" cap="flat" cmpd="sng" algn="ctr">
                      <a:solidFill>
                        <a:schemeClr val="bg1">
                          <a:lumMod val="75000"/>
                        </a:schemeClr>
                      </a:solidFill>
                      <a:prstDash val="sysDot"/>
                      <a:round/>
                      <a:headEnd type="none" w="med" len="med"/>
                      <a:tailEnd type="none" w="med" len="med"/>
                    </a:lnL>
                    <a:lnR w="12700" cap="flat" cmpd="sng" algn="ctr">
                      <a:solidFill>
                        <a:schemeClr val="tx1"/>
                      </a:solidFill>
                      <a:prstDash val="sysDash"/>
                      <a:round/>
                      <a:headEnd type="none" w="med" len="med"/>
                      <a:tailEnd type="none" w="med" len="med"/>
                    </a:lnR>
                    <a:lnT w="3175" cap="flat" cmpd="sng" algn="ctr">
                      <a:solidFill>
                        <a:schemeClr val="bg1">
                          <a:lumMod val="75000"/>
                        </a:schemeClr>
                      </a:solidFill>
                      <a:prstDash val="sysDot"/>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444994">
                <a:tc>
                  <a:txBody>
                    <a:bodyPr/>
                    <a:lstStyle/>
                    <a:p>
                      <a:r>
                        <a:rPr lang="fr-FR" dirty="0"/>
                        <a:t>Renommer un élément</a:t>
                      </a:r>
                    </a:p>
                  </a:txBody>
                  <a:tcPr>
                    <a:lnL w="12700" cap="flat" cmpd="sng" algn="ctr">
                      <a:solidFill>
                        <a:schemeClr val="tx1"/>
                      </a:solidFill>
                      <a:prstDash val="sysDash"/>
                      <a:round/>
                      <a:headEnd type="none" w="med" len="med"/>
                      <a:tailEnd type="none" w="med" len="med"/>
                    </a:lnL>
                    <a:lnR w="3175" cap="flat" cmpd="sng" algn="ctr">
                      <a:solidFill>
                        <a:schemeClr val="bg1">
                          <a:lumMod val="75000"/>
                        </a:schemeClr>
                      </a:solidFill>
                      <a:prstDash val="sysDot"/>
                      <a:round/>
                      <a:headEnd type="none" w="med" len="med"/>
                      <a:tailEnd type="none" w="med" len="med"/>
                    </a:lnR>
                    <a:lnT w="3175" cap="flat" cmpd="sng" algn="ctr">
                      <a:solidFill>
                        <a:schemeClr val="bg1">
                          <a:lumMod val="75000"/>
                        </a:schemeClr>
                      </a:solidFill>
                      <a:prstDash val="sysDot"/>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fr-FR" sz="1800" kern="1200" dirty="0">
                          <a:solidFill>
                            <a:schemeClr val="dk1"/>
                          </a:solidFill>
                          <a:effectLst/>
                          <a:latin typeface="+mn-lt"/>
                          <a:ea typeface="+mn-ea"/>
                          <a:cs typeface="+mn-cs"/>
                        </a:rPr>
                        <a:t>Rename-Item</a:t>
                      </a:r>
                      <a:endParaRPr lang="fr-FR" dirty="0"/>
                    </a:p>
                  </a:txBody>
                  <a:tcPr>
                    <a:lnL w="3175" cap="flat" cmpd="sng" algn="ctr">
                      <a:solidFill>
                        <a:schemeClr val="bg1">
                          <a:lumMod val="75000"/>
                        </a:schemeClr>
                      </a:solidFill>
                      <a:prstDash val="sysDot"/>
                      <a:round/>
                      <a:headEnd type="none" w="med" len="med"/>
                      <a:tailEnd type="none" w="med" len="med"/>
                    </a:lnL>
                    <a:lnR w="12700" cap="flat" cmpd="sng" algn="ctr">
                      <a:solidFill>
                        <a:schemeClr val="tx1"/>
                      </a:solidFill>
                      <a:prstDash val="sysDash"/>
                      <a:round/>
                      <a:headEnd type="none" w="med" len="med"/>
                      <a:tailEnd type="none" w="med" len="med"/>
                    </a:lnR>
                    <a:lnT w="3175" cap="flat" cmpd="sng" algn="ctr">
                      <a:solidFill>
                        <a:schemeClr val="bg1">
                          <a:lumMod val="75000"/>
                        </a:schemeClr>
                      </a:solidFill>
                      <a:prstDash val="sysDot"/>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444994">
                <a:tc>
                  <a:txBody>
                    <a:bodyPr/>
                    <a:lstStyle/>
                    <a:p>
                      <a:r>
                        <a:rPr lang="fr-FR" dirty="0"/>
                        <a:t>Supprimer un élément</a:t>
                      </a:r>
                    </a:p>
                  </a:txBody>
                  <a:tcPr>
                    <a:lnL w="12700" cap="flat" cmpd="sng" algn="ctr">
                      <a:solidFill>
                        <a:schemeClr val="tx1"/>
                      </a:solidFill>
                      <a:prstDash val="sysDash"/>
                      <a:round/>
                      <a:headEnd type="none" w="med" len="med"/>
                      <a:tailEnd type="none" w="med" len="med"/>
                    </a:lnL>
                    <a:lnR w="3175" cap="flat" cmpd="sng" algn="ctr">
                      <a:solidFill>
                        <a:schemeClr val="bg1">
                          <a:lumMod val="75000"/>
                        </a:schemeClr>
                      </a:solidFill>
                      <a:prstDash val="sysDot"/>
                      <a:round/>
                      <a:headEnd type="none" w="med" len="med"/>
                      <a:tailEnd type="none" w="med" len="med"/>
                    </a:lnR>
                    <a:lnT w="3175" cap="flat" cmpd="sng" algn="ctr">
                      <a:solidFill>
                        <a:schemeClr val="bg1">
                          <a:lumMod val="75000"/>
                        </a:schemeClr>
                      </a:solidFill>
                      <a:prstDash val="sysDot"/>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fr-FR" sz="1800" kern="1200" dirty="0" err="1">
                          <a:solidFill>
                            <a:schemeClr val="dk1"/>
                          </a:solidFill>
                          <a:effectLst/>
                          <a:latin typeface="+mn-lt"/>
                          <a:ea typeface="+mn-ea"/>
                          <a:cs typeface="+mn-cs"/>
                        </a:rPr>
                        <a:t>Remove</a:t>
                      </a:r>
                      <a:r>
                        <a:rPr lang="fr-FR" sz="1800" kern="1200" dirty="0">
                          <a:solidFill>
                            <a:schemeClr val="dk1"/>
                          </a:solidFill>
                          <a:effectLst/>
                          <a:latin typeface="+mn-lt"/>
                          <a:ea typeface="+mn-ea"/>
                          <a:cs typeface="+mn-cs"/>
                        </a:rPr>
                        <a:t>-Item</a:t>
                      </a:r>
                      <a:endParaRPr lang="fr-FR" dirty="0"/>
                    </a:p>
                  </a:txBody>
                  <a:tcPr>
                    <a:lnL w="3175" cap="flat" cmpd="sng" algn="ctr">
                      <a:solidFill>
                        <a:schemeClr val="bg1">
                          <a:lumMod val="75000"/>
                        </a:schemeClr>
                      </a:solidFill>
                      <a:prstDash val="sysDot"/>
                      <a:round/>
                      <a:headEnd type="none" w="med" len="med"/>
                      <a:tailEnd type="none" w="med" len="med"/>
                    </a:lnL>
                    <a:lnR w="12700" cap="flat" cmpd="sng" algn="ctr">
                      <a:solidFill>
                        <a:schemeClr val="tx1"/>
                      </a:solidFill>
                      <a:prstDash val="sysDash"/>
                      <a:round/>
                      <a:headEnd type="none" w="med" len="med"/>
                      <a:tailEnd type="none" w="med" len="med"/>
                    </a:lnR>
                    <a:lnT w="3175" cap="flat" cmpd="sng" algn="ctr">
                      <a:solidFill>
                        <a:schemeClr val="bg1">
                          <a:lumMod val="75000"/>
                        </a:schemeClr>
                      </a:solidFill>
                      <a:prstDash val="sysDot"/>
                      <a:round/>
                      <a:headEnd type="none" w="med" len="med"/>
                      <a:tailEnd type="none" w="med" len="med"/>
                    </a:lnT>
                    <a:lnB w="3175"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4449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Créer un nouvel élément</a:t>
                      </a:r>
                    </a:p>
                  </a:txBody>
                  <a:tcPr>
                    <a:lnL w="12700" cap="flat" cmpd="sng" algn="ctr">
                      <a:solidFill>
                        <a:schemeClr val="tx1"/>
                      </a:solidFill>
                      <a:prstDash val="sysDash"/>
                      <a:round/>
                      <a:headEnd type="none" w="med" len="med"/>
                      <a:tailEnd type="none" w="med" len="med"/>
                    </a:lnL>
                    <a:lnR w="3175" cap="flat" cmpd="sng" algn="ctr">
                      <a:solidFill>
                        <a:schemeClr val="bg1">
                          <a:lumMod val="75000"/>
                        </a:schemeClr>
                      </a:solidFill>
                      <a:prstDash val="sysDot"/>
                      <a:round/>
                      <a:headEnd type="none" w="med" len="med"/>
                      <a:tailEnd type="none" w="med" len="med"/>
                    </a:lnR>
                    <a:lnT w="3175" cap="flat" cmpd="sng" algn="ctr">
                      <a:solidFill>
                        <a:schemeClr val="bg1">
                          <a:lumMod val="75000"/>
                        </a:schemeClr>
                      </a:solidFill>
                      <a:prstDash val="sysDot"/>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r>
                        <a:rPr lang="fr-FR" sz="1800" kern="1200" dirty="0">
                          <a:solidFill>
                            <a:schemeClr val="dk1"/>
                          </a:solidFill>
                          <a:effectLst/>
                          <a:latin typeface="+mn-lt"/>
                          <a:ea typeface="+mn-ea"/>
                          <a:cs typeface="+mn-cs"/>
                        </a:rPr>
                        <a:t>New-Item</a:t>
                      </a:r>
                      <a:endParaRPr lang="fr-FR" dirty="0"/>
                    </a:p>
                  </a:txBody>
                  <a:tcPr>
                    <a:lnL w="3175" cap="flat" cmpd="sng" algn="ctr">
                      <a:solidFill>
                        <a:schemeClr val="bg1">
                          <a:lumMod val="75000"/>
                        </a:schemeClr>
                      </a:solidFill>
                      <a:prstDash val="sysDot"/>
                      <a:round/>
                      <a:headEnd type="none" w="med" len="med"/>
                      <a:tailEnd type="none" w="med" len="med"/>
                    </a:lnL>
                    <a:lnR w="12700" cap="flat" cmpd="sng" algn="ctr">
                      <a:solidFill>
                        <a:schemeClr val="tx1"/>
                      </a:solidFill>
                      <a:prstDash val="sysDash"/>
                      <a:round/>
                      <a:headEnd type="none" w="med" len="med"/>
                      <a:tailEnd type="none" w="med" len="med"/>
                    </a:lnR>
                    <a:lnT w="3175" cap="flat" cmpd="sng" algn="ctr">
                      <a:solidFill>
                        <a:schemeClr val="bg1">
                          <a:lumMod val="75000"/>
                        </a:schemeClr>
                      </a:solidFill>
                      <a:prstDash val="sysDot"/>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8" name="Espace réservé du pied de page 7">
            <a:extLst>
              <a:ext uri="{FF2B5EF4-FFF2-40B4-BE49-F238E27FC236}">
                <a16:creationId xmlns:a16="http://schemas.microsoft.com/office/drawing/2014/main" id="{EE33B1DC-36C1-4672-B1CA-79B0CA2E89C7}"/>
              </a:ext>
            </a:extLst>
          </p:cNvPr>
          <p:cNvSpPr>
            <a:spLocks noGrp="1"/>
          </p:cNvSpPr>
          <p:nvPr>
            <p:ph type="ftr" sz="quarter" idx="11"/>
          </p:nvPr>
        </p:nvSpPr>
        <p:spPr/>
        <p:txBody>
          <a:bodyPr/>
          <a:lstStyle/>
          <a:p>
            <a:r>
              <a:rPr lang="en-US"/>
              <a:t>Stella Roulière</a:t>
            </a:r>
            <a:endParaRPr lang="en-US" dirty="0"/>
          </a:p>
        </p:txBody>
      </p:sp>
      <p:sp>
        <p:nvSpPr>
          <p:cNvPr id="9" name="Espace réservé du numéro de diapositive 8">
            <a:extLst>
              <a:ext uri="{FF2B5EF4-FFF2-40B4-BE49-F238E27FC236}">
                <a16:creationId xmlns:a16="http://schemas.microsoft.com/office/drawing/2014/main" id="{352C51BD-7156-4B48-87DC-66915D7A472B}"/>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30875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1154954" y="-217706"/>
            <a:ext cx="9144000"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Initiation au Scripting avec PowerShell</a:t>
            </a:r>
          </a:p>
        </p:txBody>
      </p:sp>
      <p:sp>
        <p:nvSpPr>
          <p:cNvPr id="10" name="Titre 1">
            <a:extLst>
              <a:ext uri="{FF2B5EF4-FFF2-40B4-BE49-F238E27FC236}">
                <a16:creationId xmlns:a16="http://schemas.microsoft.com/office/drawing/2014/main" id="{8562A6EE-AFB0-46F9-9A57-51D6C330A805}"/>
              </a:ext>
            </a:extLst>
          </p:cNvPr>
          <p:cNvSpPr>
            <a:spLocks noGrp="1"/>
          </p:cNvSpPr>
          <p:nvPr>
            <p:ph type="title"/>
            <p:custDataLst>
              <p:tags r:id="rId2"/>
            </p:custDataLst>
          </p:nvPr>
        </p:nvSpPr>
        <p:spPr>
          <a:xfrm>
            <a:off x="4519656" y="1172438"/>
            <a:ext cx="11558596" cy="1210628"/>
          </a:xfrm>
        </p:spPr>
        <p:txBody>
          <a:bodyPr/>
          <a:lstStyle/>
          <a:p>
            <a:r>
              <a:rPr lang="fr-FR" dirty="0"/>
              <a:t>Programme</a:t>
            </a:r>
          </a:p>
        </p:txBody>
      </p:sp>
      <p:sp>
        <p:nvSpPr>
          <p:cNvPr id="11" name="Espace réservé du contenu 2">
            <a:extLst>
              <a:ext uri="{FF2B5EF4-FFF2-40B4-BE49-F238E27FC236}">
                <a16:creationId xmlns:a16="http://schemas.microsoft.com/office/drawing/2014/main" id="{2C3228AB-59F3-4E4A-8C6F-0A6DDBF6A01C}"/>
              </a:ext>
            </a:extLst>
          </p:cNvPr>
          <p:cNvSpPr>
            <a:spLocks noGrp="1"/>
          </p:cNvSpPr>
          <p:nvPr>
            <p:ph idx="1"/>
            <p:custDataLst>
              <p:tags r:id="rId3"/>
            </p:custDataLst>
          </p:nvPr>
        </p:nvSpPr>
        <p:spPr>
          <a:xfrm>
            <a:off x="1154954" y="2823429"/>
            <a:ext cx="10718843" cy="2862133"/>
          </a:xfrm>
        </p:spPr>
        <p:txBody>
          <a:bodyPr/>
          <a:lstStyle/>
          <a:p>
            <a:r>
              <a:rPr lang="fr-FR" dirty="0"/>
              <a:t>Module 1 : Découverte de PowerShell</a:t>
            </a:r>
          </a:p>
          <a:p>
            <a:r>
              <a:rPr lang="fr-FR" dirty="0"/>
              <a:t>Module 2 : Commandes indispensables et langage objet</a:t>
            </a:r>
          </a:p>
          <a:p>
            <a:r>
              <a:rPr lang="fr-FR" dirty="0"/>
              <a:t>Module 3 : Manipulation des objets</a:t>
            </a:r>
          </a:p>
          <a:p>
            <a:r>
              <a:rPr lang="fr-FR" dirty="0"/>
              <a:t>Module 4 : Variables, structures et préparation au Scripting</a:t>
            </a:r>
          </a:p>
          <a:p>
            <a:r>
              <a:rPr lang="fr-FR" dirty="0"/>
              <a:t>Module 5 : Administration à distance</a:t>
            </a:r>
          </a:p>
          <a:p>
            <a:r>
              <a:rPr lang="fr-FR" dirty="0"/>
              <a:t>Module 6 : Outils pour le Scripting</a:t>
            </a:r>
          </a:p>
          <a:p>
            <a:endParaRPr lang="fr-FR" dirty="0"/>
          </a:p>
          <a:p>
            <a:pPr marL="0" indent="0">
              <a:buNone/>
            </a:pPr>
            <a:endParaRPr lang="fr-FR" dirty="0">
              <a:solidFill>
                <a:schemeClr val="bg1">
                  <a:lumMod val="65000"/>
                </a:schemeClr>
              </a:solidFill>
            </a:endParaRPr>
          </a:p>
        </p:txBody>
      </p:sp>
      <p:sp>
        <p:nvSpPr>
          <p:cNvPr id="12" name="Espace réservé du pied de page 11">
            <a:extLst>
              <a:ext uri="{FF2B5EF4-FFF2-40B4-BE49-F238E27FC236}">
                <a16:creationId xmlns:a16="http://schemas.microsoft.com/office/drawing/2014/main" id="{28E61BB2-EAC1-4125-95B6-1A524901B8C7}"/>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2B7E7416-3250-49FB-8979-D9B7A3713B41}"/>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999959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2ABEDBC-5000-42B1-BBC7-E376B30744DD}"/>
              </a:ext>
            </a:extLst>
          </p:cNvPr>
          <p:cNvSpPr>
            <a:spLocks noGrp="1"/>
          </p:cNvSpPr>
          <p:nvPr>
            <p:ph type="ctrTitle"/>
            <p:custDataLst>
              <p:tags r:id="rId1"/>
            </p:custDataLst>
          </p:nvPr>
        </p:nvSpPr>
        <p:spPr>
          <a:xfrm>
            <a:off x="1524000" y="1122363"/>
            <a:ext cx="9144000" cy="2387600"/>
          </a:xfrm>
        </p:spPr>
        <p:txBody>
          <a:bodyPr/>
          <a:lstStyle/>
          <a:p>
            <a:pPr algn="ctr"/>
            <a:r>
              <a:rPr lang="fr-FR" dirty="0"/>
              <a:t>Initiation au Scripting avec PowerShell</a:t>
            </a:r>
          </a:p>
        </p:txBody>
      </p:sp>
      <p:sp>
        <p:nvSpPr>
          <p:cNvPr id="7" name="Sous-titre 2">
            <a:extLst>
              <a:ext uri="{FF2B5EF4-FFF2-40B4-BE49-F238E27FC236}">
                <a16:creationId xmlns:a16="http://schemas.microsoft.com/office/drawing/2014/main" id="{E70BF558-C082-4A17-884D-3CA49B951BD8}"/>
              </a:ext>
            </a:extLst>
          </p:cNvPr>
          <p:cNvSpPr>
            <a:spLocks noGrp="1"/>
          </p:cNvSpPr>
          <p:nvPr>
            <p:ph type="subTitle" idx="1"/>
            <p:custDataLst>
              <p:tags r:id="rId2"/>
            </p:custDataLst>
          </p:nvPr>
        </p:nvSpPr>
        <p:spPr>
          <a:xfrm>
            <a:off x="2564525" y="4079875"/>
            <a:ext cx="9144000" cy="1655762"/>
          </a:xfrm>
        </p:spPr>
        <p:txBody>
          <a:bodyPr/>
          <a:lstStyle/>
          <a:p>
            <a:r>
              <a:rPr lang="fr-FR" dirty="0"/>
              <a:t>Module 3 – Manipulation des objets</a:t>
            </a:r>
          </a:p>
        </p:txBody>
      </p:sp>
    </p:spTree>
    <p:extLst>
      <p:ext uri="{BB962C8B-B14F-4D97-AF65-F5344CB8AC3E}">
        <p14:creationId xmlns:p14="http://schemas.microsoft.com/office/powerpoint/2010/main" val="819531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3" name="Titre 1">
            <a:extLst>
              <a:ext uri="{FF2B5EF4-FFF2-40B4-BE49-F238E27FC236}">
                <a16:creationId xmlns:a16="http://schemas.microsoft.com/office/drawing/2014/main" id="{4A169094-5AFC-433F-8EA2-B52C72C764DF}"/>
              </a:ext>
            </a:extLst>
          </p:cNvPr>
          <p:cNvSpPr>
            <a:spLocks noGrp="1"/>
          </p:cNvSpPr>
          <p:nvPr>
            <p:ph type="title"/>
            <p:custDataLst>
              <p:tags r:id="rId2"/>
            </p:custDataLst>
          </p:nvPr>
        </p:nvSpPr>
        <p:spPr>
          <a:xfrm>
            <a:off x="1206469" y="1050848"/>
            <a:ext cx="11558596" cy="1210628"/>
          </a:xfrm>
        </p:spPr>
        <p:txBody>
          <a:bodyPr/>
          <a:lstStyle/>
          <a:p>
            <a:r>
              <a:rPr lang="fr-FR" dirty="0"/>
              <a:t>Manipuler les objets dans le pipeline : Select</a:t>
            </a:r>
          </a:p>
        </p:txBody>
      </p:sp>
      <p:sp>
        <p:nvSpPr>
          <p:cNvPr id="2" name="Espace réservé du contenu 2">
            <a:extLst>
              <a:ext uri="{FF2B5EF4-FFF2-40B4-BE49-F238E27FC236}">
                <a16:creationId xmlns:a16="http://schemas.microsoft.com/office/drawing/2014/main" id="{A3F6F58B-9A23-4765-AE0A-A059F92FAF4F}"/>
              </a:ext>
            </a:extLst>
          </p:cNvPr>
          <p:cNvSpPr txBox="1">
            <a:spLocks/>
          </p:cNvSpPr>
          <p:nvPr>
            <p:custDataLst>
              <p:tags r:id="rId3"/>
            </p:custDataLst>
          </p:nvPr>
        </p:nvSpPr>
        <p:spPr>
          <a:xfrm>
            <a:off x="736578" y="2407314"/>
            <a:ext cx="10718843" cy="2063087"/>
          </a:xfrm>
          <a:prstGeom prst="rect">
            <a:avLst/>
          </a:prstGeom>
          <a:solidFill>
            <a:schemeClr val="bg2"/>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Comme abordé précédemment, le résultat d’exécution de commandes peut être composé d’un ensemble objets, alors appelés « collection ».</a:t>
            </a:r>
          </a:p>
          <a:p>
            <a:r>
              <a:rPr lang="fr-FR" dirty="0"/>
              <a:t>L’utilisation de redirections au moyen de pipeline (caractère « | ») permet de poursuivre le traitement sur chaque objet trouvé.</a:t>
            </a:r>
          </a:p>
          <a:p>
            <a:r>
              <a:rPr lang="fr-FR" dirty="0"/>
              <a:t>La commande </a:t>
            </a:r>
            <a:r>
              <a:rPr lang="fr-FR" b="1" dirty="0">
                <a:solidFill>
                  <a:srgbClr val="28727F"/>
                </a:solidFill>
              </a:rPr>
              <a:t>Select-Object</a:t>
            </a:r>
            <a:r>
              <a:rPr lang="fr-FR" dirty="0"/>
              <a:t> permet de sélectionner une ou plusieurs propriétés</a:t>
            </a:r>
          </a:p>
        </p:txBody>
      </p:sp>
      <p:sp>
        <p:nvSpPr>
          <p:cNvPr id="7" name="Espace réservé du contenu 2">
            <a:extLst>
              <a:ext uri="{FF2B5EF4-FFF2-40B4-BE49-F238E27FC236}">
                <a16:creationId xmlns:a16="http://schemas.microsoft.com/office/drawing/2014/main" id="{D45EE486-CC8F-4814-9080-B741DFA78CB6}"/>
              </a:ext>
            </a:extLst>
          </p:cNvPr>
          <p:cNvSpPr txBox="1">
            <a:spLocks/>
          </p:cNvSpPr>
          <p:nvPr>
            <p:custDataLst>
              <p:tags r:id="rId4"/>
            </p:custDataLst>
          </p:nvPr>
        </p:nvSpPr>
        <p:spPr>
          <a:xfrm>
            <a:off x="736578" y="4470401"/>
            <a:ext cx="8748550"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Get-Service | Select-Object </a:t>
            </a:r>
            <a:r>
              <a:rPr lang="fr-FR" b="1" dirty="0">
                <a:solidFill>
                  <a:srgbClr val="7030A0"/>
                </a:solidFill>
              </a:rPr>
              <a:t>Name</a:t>
            </a:r>
          </a:p>
        </p:txBody>
      </p:sp>
      <p:sp>
        <p:nvSpPr>
          <p:cNvPr id="9" name="Espace réservé du contenu 2">
            <a:extLst>
              <a:ext uri="{FF2B5EF4-FFF2-40B4-BE49-F238E27FC236}">
                <a16:creationId xmlns:a16="http://schemas.microsoft.com/office/drawing/2014/main" id="{B3FADDB8-1ABE-46B6-A049-3EA6057592F0}"/>
              </a:ext>
            </a:extLst>
          </p:cNvPr>
          <p:cNvSpPr txBox="1">
            <a:spLocks/>
          </p:cNvSpPr>
          <p:nvPr>
            <p:custDataLst>
              <p:tags r:id="rId5"/>
            </p:custDataLst>
          </p:nvPr>
        </p:nvSpPr>
        <p:spPr>
          <a:xfrm>
            <a:off x="736578" y="5961285"/>
            <a:ext cx="8748550" cy="711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Get-Service | Select-Object </a:t>
            </a:r>
            <a:r>
              <a:rPr lang="fr-FR" b="1" dirty="0">
                <a:solidFill>
                  <a:srgbClr val="7030A0"/>
                </a:solidFill>
              </a:rPr>
              <a:t>Name,Status</a:t>
            </a:r>
          </a:p>
        </p:txBody>
      </p:sp>
      <p:sp>
        <p:nvSpPr>
          <p:cNvPr id="11" name="ZoneTexte 10">
            <a:extLst>
              <a:ext uri="{FF2B5EF4-FFF2-40B4-BE49-F238E27FC236}">
                <a16:creationId xmlns:a16="http://schemas.microsoft.com/office/drawing/2014/main" id="{5B6833FD-C72D-45AD-958D-0AFE3F348E20}"/>
              </a:ext>
            </a:extLst>
          </p:cNvPr>
          <p:cNvSpPr txBox="1"/>
          <p:nvPr/>
        </p:nvSpPr>
        <p:spPr>
          <a:xfrm>
            <a:off x="3793250" y="4885568"/>
            <a:ext cx="6385034" cy="923330"/>
          </a:xfrm>
          <a:prstGeom prst="rect">
            <a:avLst/>
          </a:prstGeom>
          <a:noFill/>
        </p:spPr>
        <p:txBody>
          <a:bodyPr wrap="square">
            <a:spAutoFit/>
          </a:bodyPr>
          <a:lstStyle/>
          <a:p>
            <a:pPr defTabSz="990478">
              <a:defRPr/>
            </a:pPr>
            <a:r>
              <a:rPr lang="fr-FR" dirty="0"/>
              <a:t>PS &gt; </a:t>
            </a:r>
            <a:r>
              <a:rPr lang="fr-FR" b="1" dirty="0" err="1">
                <a:solidFill>
                  <a:schemeClr val="accent5">
                    <a:lumMod val="75000"/>
                  </a:schemeClr>
                </a:solidFill>
              </a:rPr>
              <a:t>Get</a:t>
            </a:r>
            <a:r>
              <a:rPr lang="fr-FR" b="1" dirty="0">
                <a:solidFill>
                  <a:schemeClr val="accent5">
                    <a:lumMod val="75000"/>
                  </a:schemeClr>
                </a:solidFill>
              </a:rPr>
              <a:t>-Service | Select-Object -</a:t>
            </a:r>
            <a:r>
              <a:rPr lang="fr-FR" b="1" dirty="0" err="1">
                <a:solidFill>
                  <a:schemeClr val="accent5">
                    <a:lumMod val="75000"/>
                  </a:schemeClr>
                </a:solidFill>
              </a:rPr>
              <a:t>Property</a:t>
            </a:r>
            <a:r>
              <a:rPr lang="fr-FR" b="1" dirty="0">
                <a:solidFill>
                  <a:schemeClr val="accent5">
                    <a:lumMod val="75000"/>
                  </a:schemeClr>
                </a:solidFill>
              </a:rPr>
              <a:t> </a:t>
            </a:r>
            <a:r>
              <a:rPr lang="fr-FR" b="1" dirty="0">
                <a:solidFill>
                  <a:srgbClr val="7030A0"/>
                </a:solidFill>
              </a:rPr>
              <a:t>Name </a:t>
            </a:r>
          </a:p>
          <a:p>
            <a:pPr defTabSz="990478">
              <a:defRPr/>
            </a:pPr>
            <a:r>
              <a:rPr lang="fr-FR" b="1" dirty="0">
                <a:solidFill>
                  <a:srgbClr val="7030A0"/>
                </a:solidFill>
              </a:rPr>
              <a:t>=</a:t>
            </a:r>
          </a:p>
          <a:p>
            <a:pPr defTabSz="990478">
              <a:defRPr/>
            </a:pPr>
            <a:r>
              <a:rPr lang="fr-FR" dirty="0"/>
              <a:t>PS &gt; </a:t>
            </a:r>
            <a:r>
              <a:rPr lang="fr-FR" b="1" dirty="0" err="1">
                <a:solidFill>
                  <a:schemeClr val="accent5">
                    <a:lumMod val="75000"/>
                  </a:schemeClr>
                </a:solidFill>
              </a:rPr>
              <a:t>Get</a:t>
            </a:r>
            <a:r>
              <a:rPr lang="fr-FR" b="1" dirty="0">
                <a:solidFill>
                  <a:schemeClr val="accent5">
                    <a:lumMod val="75000"/>
                  </a:schemeClr>
                </a:solidFill>
              </a:rPr>
              <a:t>-Service | Select</a:t>
            </a:r>
            <a:r>
              <a:rPr lang="fr-FR" b="1" baseline="0" dirty="0">
                <a:solidFill>
                  <a:schemeClr val="accent5">
                    <a:lumMod val="75000"/>
                  </a:schemeClr>
                </a:solidFill>
              </a:rPr>
              <a:t> </a:t>
            </a:r>
            <a:r>
              <a:rPr lang="fr-FR" b="1" dirty="0">
                <a:solidFill>
                  <a:srgbClr val="7030A0"/>
                </a:solidFill>
              </a:rPr>
              <a:t>Name </a:t>
            </a:r>
          </a:p>
        </p:txBody>
      </p:sp>
      <p:sp>
        <p:nvSpPr>
          <p:cNvPr id="12" name="Espace réservé du pied de page 11">
            <a:extLst>
              <a:ext uri="{FF2B5EF4-FFF2-40B4-BE49-F238E27FC236}">
                <a16:creationId xmlns:a16="http://schemas.microsoft.com/office/drawing/2014/main" id="{C1211B4B-147D-49B4-B35C-8204D86C7959}"/>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18682D95-333D-4E24-BD7A-459F1E81D65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495902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3" name="Titre 1">
            <a:extLst>
              <a:ext uri="{FF2B5EF4-FFF2-40B4-BE49-F238E27FC236}">
                <a16:creationId xmlns:a16="http://schemas.microsoft.com/office/drawing/2014/main" id="{4A169094-5AFC-433F-8EA2-B52C72C764DF}"/>
              </a:ext>
            </a:extLst>
          </p:cNvPr>
          <p:cNvSpPr>
            <a:spLocks noGrp="1"/>
          </p:cNvSpPr>
          <p:nvPr>
            <p:ph type="title"/>
            <p:custDataLst>
              <p:tags r:id="rId2"/>
            </p:custDataLst>
          </p:nvPr>
        </p:nvSpPr>
        <p:spPr>
          <a:xfrm>
            <a:off x="1206469" y="1050848"/>
            <a:ext cx="11558596" cy="1210628"/>
          </a:xfrm>
        </p:spPr>
        <p:txBody>
          <a:bodyPr/>
          <a:lstStyle/>
          <a:p>
            <a:r>
              <a:rPr lang="fr-FR" dirty="0"/>
              <a:t>Manipuler les objets dans le pipeline : </a:t>
            </a:r>
            <a:r>
              <a:rPr lang="fr-FR" dirty="0" err="1"/>
              <a:t>Where</a:t>
            </a:r>
            <a:endParaRPr lang="fr-FR" dirty="0"/>
          </a:p>
        </p:txBody>
      </p:sp>
      <p:sp>
        <p:nvSpPr>
          <p:cNvPr id="2" name="Espace réservé du contenu 2">
            <a:extLst>
              <a:ext uri="{FF2B5EF4-FFF2-40B4-BE49-F238E27FC236}">
                <a16:creationId xmlns:a16="http://schemas.microsoft.com/office/drawing/2014/main" id="{F4983170-8FED-4509-9AB6-36A3AE62F01A}"/>
              </a:ext>
            </a:extLst>
          </p:cNvPr>
          <p:cNvSpPr txBox="1">
            <a:spLocks/>
          </p:cNvSpPr>
          <p:nvPr>
            <p:custDataLst>
              <p:tags r:id="rId3"/>
            </p:custDataLst>
          </p:nvPr>
        </p:nvSpPr>
        <p:spPr>
          <a:xfrm>
            <a:off x="740980" y="2567462"/>
            <a:ext cx="11019446" cy="1102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La commande </a:t>
            </a:r>
            <a:r>
              <a:rPr lang="fr-FR" sz="2600" b="1" dirty="0" err="1">
                <a:solidFill>
                  <a:srgbClr val="28727F"/>
                </a:solidFill>
              </a:rPr>
              <a:t>Where</a:t>
            </a:r>
            <a:r>
              <a:rPr lang="fr-FR" sz="2600" b="1" dirty="0">
                <a:solidFill>
                  <a:srgbClr val="28727F"/>
                </a:solidFill>
              </a:rPr>
              <a:t>-Object</a:t>
            </a:r>
            <a:r>
              <a:rPr lang="fr-FR" sz="2600" dirty="0"/>
              <a:t> filtre les objets afin de ne conserver que ceux qui correspondent aux </a:t>
            </a:r>
            <a:r>
              <a:rPr lang="fr-FR" sz="2600" dirty="0">
                <a:solidFill>
                  <a:srgbClr val="C00000"/>
                </a:solidFill>
              </a:rPr>
              <a:t>critères indiqués</a:t>
            </a:r>
          </a:p>
        </p:txBody>
      </p:sp>
      <p:sp>
        <p:nvSpPr>
          <p:cNvPr id="7" name="Espace réservé du contenu 2">
            <a:extLst>
              <a:ext uri="{FF2B5EF4-FFF2-40B4-BE49-F238E27FC236}">
                <a16:creationId xmlns:a16="http://schemas.microsoft.com/office/drawing/2014/main" id="{FE050672-BE3D-4936-A016-C1EDFDC8CB9F}"/>
              </a:ext>
            </a:extLst>
          </p:cNvPr>
          <p:cNvSpPr txBox="1">
            <a:spLocks/>
          </p:cNvSpPr>
          <p:nvPr>
            <p:custDataLst>
              <p:tags r:id="rId4"/>
            </p:custDataLst>
          </p:nvPr>
        </p:nvSpPr>
        <p:spPr>
          <a:xfrm>
            <a:off x="1023812" y="3603445"/>
            <a:ext cx="10453781" cy="3254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Get-Service | Where  </a:t>
            </a:r>
            <a:r>
              <a:rPr lang="fr-FR" b="1" dirty="0">
                <a:solidFill>
                  <a:srgbClr val="7030A0"/>
                </a:solidFill>
              </a:rPr>
              <a:t>Status </a:t>
            </a:r>
            <a:r>
              <a:rPr lang="fr-FR" b="1" dirty="0">
                <a:solidFill>
                  <a:schemeClr val="accent5">
                    <a:lumMod val="50000"/>
                  </a:schemeClr>
                </a:solidFill>
              </a:rPr>
              <a:t>–eq </a:t>
            </a:r>
            <a:r>
              <a:rPr lang="fr-FR" b="1" dirty="0">
                <a:solidFill>
                  <a:srgbClr val="7030A0"/>
                </a:solidFill>
              </a:rPr>
              <a:t>’’Running’’</a:t>
            </a:r>
          </a:p>
          <a:p>
            <a:pPr marL="0" indent="0">
              <a:buNone/>
            </a:pPr>
            <a:r>
              <a:rPr lang="fr-FR" dirty="0"/>
              <a:t>PS &gt; </a:t>
            </a:r>
            <a:r>
              <a:rPr lang="fr-FR" b="1" dirty="0">
                <a:solidFill>
                  <a:schemeClr val="accent5">
                    <a:lumMod val="75000"/>
                  </a:schemeClr>
                </a:solidFill>
              </a:rPr>
              <a:t>Get-Service | Where  </a:t>
            </a:r>
            <a:r>
              <a:rPr lang="fr-FR" b="1" dirty="0">
                <a:solidFill>
                  <a:srgbClr val="7030A0"/>
                </a:solidFill>
              </a:rPr>
              <a:t>Status </a:t>
            </a:r>
            <a:r>
              <a:rPr lang="fr-FR" b="1" dirty="0">
                <a:solidFill>
                  <a:schemeClr val="accent5">
                    <a:lumMod val="50000"/>
                  </a:schemeClr>
                </a:solidFill>
              </a:rPr>
              <a:t>–eq </a:t>
            </a:r>
            <a:r>
              <a:rPr lang="fr-FR" b="1" dirty="0">
                <a:solidFill>
                  <a:srgbClr val="7030A0"/>
                </a:solidFill>
              </a:rPr>
              <a:t>’’Stopped’’</a:t>
            </a:r>
          </a:p>
          <a:p>
            <a:pPr marL="0" indent="0">
              <a:buNone/>
            </a:pPr>
            <a:endParaRPr lang="fr-FR" b="1" dirty="0">
              <a:solidFill>
                <a:srgbClr val="7030A0"/>
              </a:solidFill>
            </a:endParaRPr>
          </a:p>
          <a:p>
            <a:pPr marL="0" indent="0">
              <a:buNone/>
            </a:pPr>
            <a:r>
              <a:rPr lang="fr-FR" dirty="0"/>
              <a:t>PS &gt; </a:t>
            </a:r>
            <a:r>
              <a:rPr lang="fr-FR" b="1" dirty="0">
                <a:solidFill>
                  <a:schemeClr val="accent5">
                    <a:lumMod val="75000"/>
                  </a:schemeClr>
                </a:solidFill>
              </a:rPr>
              <a:t>Get-Process | Where </a:t>
            </a:r>
            <a:r>
              <a:rPr lang="fr-FR" b="1" dirty="0">
                <a:solidFill>
                  <a:srgbClr val="7030A0"/>
                </a:solidFill>
              </a:rPr>
              <a:t>Name </a:t>
            </a:r>
            <a:r>
              <a:rPr lang="fr-FR" b="1" dirty="0">
                <a:solidFill>
                  <a:schemeClr val="accent5">
                    <a:lumMod val="50000"/>
                  </a:schemeClr>
                </a:solidFill>
              </a:rPr>
              <a:t>–like </a:t>
            </a:r>
            <a:r>
              <a:rPr lang="fr-FR" b="1" dirty="0">
                <a:solidFill>
                  <a:srgbClr val="7030A0"/>
                </a:solidFill>
              </a:rPr>
              <a:t>’’Power*’’</a:t>
            </a:r>
          </a:p>
          <a:p>
            <a:pPr marL="0" indent="0">
              <a:buNone/>
            </a:pPr>
            <a:r>
              <a:rPr lang="fr-FR" dirty="0"/>
              <a:t>PS &gt; </a:t>
            </a:r>
            <a:r>
              <a:rPr lang="fr-FR" b="1" dirty="0">
                <a:solidFill>
                  <a:schemeClr val="accent5">
                    <a:lumMod val="75000"/>
                  </a:schemeClr>
                </a:solidFill>
              </a:rPr>
              <a:t>Get-Process | Where </a:t>
            </a:r>
            <a:r>
              <a:rPr lang="fr-FR" b="1" dirty="0">
                <a:solidFill>
                  <a:srgbClr val="7030A0"/>
                </a:solidFill>
              </a:rPr>
              <a:t>Name </a:t>
            </a:r>
            <a:r>
              <a:rPr lang="fr-FR" b="1" dirty="0">
                <a:solidFill>
                  <a:schemeClr val="accent5">
                    <a:lumMod val="50000"/>
                  </a:schemeClr>
                </a:solidFill>
              </a:rPr>
              <a:t>–like </a:t>
            </a:r>
            <a:r>
              <a:rPr lang="fr-FR" b="1" dirty="0">
                <a:solidFill>
                  <a:srgbClr val="7030A0"/>
                </a:solidFill>
              </a:rPr>
              <a:t>’’Power*’’</a:t>
            </a:r>
          </a:p>
          <a:p>
            <a:pPr marL="0" indent="0">
              <a:buNone/>
            </a:pPr>
            <a:r>
              <a:rPr lang="fr-FR" dirty="0"/>
              <a:t>PS &gt; </a:t>
            </a:r>
            <a:r>
              <a:rPr lang="fr-FR" b="1" dirty="0">
                <a:solidFill>
                  <a:schemeClr val="accent5">
                    <a:lumMod val="75000"/>
                  </a:schemeClr>
                </a:solidFill>
              </a:rPr>
              <a:t>Get-Process | Select </a:t>
            </a:r>
            <a:r>
              <a:rPr lang="fr-FR" b="1" dirty="0">
                <a:solidFill>
                  <a:srgbClr val="7030A0"/>
                </a:solidFill>
              </a:rPr>
              <a:t>Name</a:t>
            </a:r>
            <a:r>
              <a:rPr lang="fr-FR" b="1" dirty="0">
                <a:solidFill>
                  <a:schemeClr val="accent5">
                    <a:lumMod val="75000"/>
                  </a:schemeClr>
                </a:solidFill>
              </a:rPr>
              <a:t>,</a:t>
            </a:r>
            <a:r>
              <a:rPr lang="fr-FR" b="1" dirty="0">
                <a:solidFill>
                  <a:srgbClr val="7030A0"/>
                </a:solidFill>
              </a:rPr>
              <a:t>Id</a:t>
            </a:r>
            <a:r>
              <a:rPr lang="fr-FR" b="1" dirty="0">
                <a:solidFill>
                  <a:schemeClr val="accent5">
                    <a:lumMod val="75000"/>
                  </a:schemeClr>
                </a:solidFill>
              </a:rPr>
              <a:t> | Where </a:t>
            </a:r>
            <a:r>
              <a:rPr lang="fr-FR" b="1" dirty="0">
                <a:solidFill>
                  <a:srgbClr val="7030A0"/>
                </a:solidFill>
              </a:rPr>
              <a:t>Id</a:t>
            </a:r>
            <a:r>
              <a:rPr lang="fr-FR" b="1" dirty="0">
                <a:solidFill>
                  <a:schemeClr val="accent5">
                    <a:lumMod val="75000"/>
                  </a:schemeClr>
                </a:solidFill>
              </a:rPr>
              <a:t> </a:t>
            </a:r>
            <a:r>
              <a:rPr lang="fr-FR" b="1" dirty="0">
                <a:solidFill>
                  <a:schemeClr val="accent5">
                    <a:lumMod val="50000"/>
                  </a:schemeClr>
                </a:solidFill>
              </a:rPr>
              <a:t>–gt </a:t>
            </a:r>
            <a:r>
              <a:rPr lang="fr-FR" b="1" dirty="0">
                <a:solidFill>
                  <a:srgbClr val="7030A0"/>
                </a:solidFill>
              </a:rPr>
              <a:t>1500</a:t>
            </a: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9" name="ZoneTexte 8">
            <a:extLst>
              <a:ext uri="{FF2B5EF4-FFF2-40B4-BE49-F238E27FC236}">
                <a16:creationId xmlns:a16="http://schemas.microsoft.com/office/drawing/2014/main" id="{A14E55C5-1D28-4176-BBE9-3F6C8F548457}"/>
              </a:ext>
            </a:extLst>
          </p:cNvPr>
          <p:cNvSpPr txBox="1"/>
          <p:nvPr/>
        </p:nvSpPr>
        <p:spPr>
          <a:xfrm>
            <a:off x="428148" y="6306262"/>
            <a:ext cx="11335703" cy="369332"/>
          </a:xfrm>
          <a:prstGeom prst="rect">
            <a:avLst/>
          </a:prstGeom>
          <a:noFill/>
        </p:spPr>
        <p:txBody>
          <a:bodyPr wrap="square">
            <a:spAutoFit/>
          </a:bodyPr>
          <a:lstStyle/>
          <a:p>
            <a:r>
              <a:rPr lang="fr-FR" sz="1800" dirty="0"/>
              <a:t>Dans le cas d’enchaînement de pipe, il est judicieux de positionner le </a:t>
            </a:r>
            <a:r>
              <a:rPr lang="fr-FR" sz="1800" b="1" dirty="0" err="1"/>
              <a:t>Where</a:t>
            </a:r>
            <a:r>
              <a:rPr lang="fr-FR" sz="1800" dirty="0"/>
              <a:t> le plus tôt possible.</a:t>
            </a:r>
          </a:p>
        </p:txBody>
      </p:sp>
      <p:sp>
        <p:nvSpPr>
          <p:cNvPr id="10" name="Espace réservé du pied de page 9">
            <a:extLst>
              <a:ext uri="{FF2B5EF4-FFF2-40B4-BE49-F238E27FC236}">
                <a16:creationId xmlns:a16="http://schemas.microsoft.com/office/drawing/2014/main" id="{A399A89D-A4C9-4CCB-B3BC-45E68496AD74}"/>
              </a:ext>
            </a:extLst>
          </p:cNvPr>
          <p:cNvSpPr>
            <a:spLocks noGrp="1"/>
          </p:cNvSpPr>
          <p:nvPr>
            <p:ph type="ftr" sz="quarter" idx="11"/>
          </p:nvPr>
        </p:nvSpPr>
        <p:spPr/>
        <p:txBody>
          <a:bodyPr/>
          <a:lstStyle/>
          <a:p>
            <a:r>
              <a:rPr lang="en-US"/>
              <a:t>Stella Roulière</a:t>
            </a:r>
            <a:endParaRPr lang="en-US" dirty="0"/>
          </a:p>
        </p:txBody>
      </p:sp>
      <p:sp>
        <p:nvSpPr>
          <p:cNvPr id="11" name="Espace réservé du numéro de diapositive 10">
            <a:extLst>
              <a:ext uri="{FF2B5EF4-FFF2-40B4-BE49-F238E27FC236}">
                <a16:creationId xmlns:a16="http://schemas.microsoft.com/office/drawing/2014/main" id="{4C1EA906-5FD4-4427-BBB0-673F7964522F}"/>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2900581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3" name="Titre 1">
            <a:extLst>
              <a:ext uri="{FF2B5EF4-FFF2-40B4-BE49-F238E27FC236}">
                <a16:creationId xmlns:a16="http://schemas.microsoft.com/office/drawing/2014/main" id="{4A169094-5AFC-433F-8EA2-B52C72C764DF}"/>
              </a:ext>
            </a:extLst>
          </p:cNvPr>
          <p:cNvSpPr>
            <a:spLocks noGrp="1"/>
          </p:cNvSpPr>
          <p:nvPr>
            <p:ph type="title"/>
            <p:custDataLst>
              <p:tags r:id="rId2"/>
            </p:custDataLst>
          </p:nvPr>
        </p:nvSpPr>
        <p:spPr>
          <a:xfrm>
            <a:off x="1206469" y="1050848"/>
            <a:ext cx="11558596" cy="1210628"/>
          </a:xfrm>
        </p:spPr>
        <p:txBody>
          <a:bodyPr/>
          <a:lstStyle/>
          <a:p>
            <a:r>
              <a:rPr lang="fr-FR" dirty="0"/>
              <a:t>Manipuler les objets dans le pipeline : </a:t>
            </a:r>
            <a:r>
              <a:rPr lang="fr-FR" dirty="0" err="1"/>
              <a:t>Where</a:t>
            </a:r>
            <a:endParaRPr lang="fr-FR" dirty="0"/>
          </a:p>
        </p:txBody>
      </p:sp>
      <p:sp>
        <p:nvSpPr>
          <p:cNvPr id="5" name="Espace réservé du contenu 2">
            <a:extLst>
              <a:ext uri="{FF2B5EF4-FFF2-40B4-BE49-F238E27FC236}">
                <a16:creationId xmlns:a16="http://schemas.microsoft.com/office/drawing/2014/main" id="{C08FE164-622C-4D2A-B3BE-7A0C9616272C}"/>
              </a:ext>
            </a:extLst>
          </p:cNvPr>
          <p:cNvSpPr txBox="1">
            <a:spLocks/>
          </p:cNvSpPr>
          <p:nvPr>
            <p:custDataLst>
              <p:tags r:id="rId3"/>
            </p:custDataLst>
          </p:nvPr>
        </p:nvSpPr>
        <p:spPr>
          <a:xfrm>
            <a:off x="576968" y="2326855"/>
            <a:ext cx="10500613" cy="1102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Il est possible d’appliquer plusieurs conditions à la commande </a:t>
            </a:r>
            <a:r>
              <a:rPr lang="fr-FR" sz="2600" b="1" dirty="0" err="1">
                <a:solidFill>
                  <a:srgbClr val="28727F"/>
                </a:solidFill>
              </a:rPr>
              <a:t>Where</a:t>
            </a:r>
            <a:r>
              <a:rPr lang="fr-FR" sz="2600" b="1" dirty="0">
                <a:solidFill>
                  <a:srgbClr val="28727F"/>
                </a:solidFill>
              </a:rPr>
              <a:t>-Object</a:t>
            </a:r>
            <a:r>
              <a:rPr lang="fr-FR" sz="2600" dirty="0"/>
              <a:t>. Attention, la </a:t>
            </a:r>
            <a:r>
              <a:rPr lang="fr-FR" sz="2600" dirty="0">
                <a:solidFill>
                  <a:srgbClr val="C00000"/>
                </a:solidFill>
              </a:rPr>
              <a:t>syntaxe est à adapter dans ce cas !</a:t>
            </a:r>
          </a:p>
        </p:txBody>
      </p:sp>
      <p:sp>
        <p:nvSpPr>
          <p:cNvPr id="6" name="Espace réservé du contenu 2">
            <a:extLst>
              <a:ext uri="{FF2B5EF4-FFF2-40B4-BE49-F238E27FC236}">
                <a16:creationId xmlns:a16="http://schemas.microsoft.com/office/drawing/2014/main" id="{A704CE07-A790-4F74-9033-023DD6113F99}"/>
              </a:ext>
            </a:extLst>
          </p:cNvPr>
          <p:cNvSpPr txBox="1">
            <a:spLocks/>
          </p:cNvSpPr>
          <p:nvPr>
            <p:custDataLst>
              <p:tags r:id="rId4"/>
            </p:custDataLst>
          </p:nvPr>
        </p:nvSpPr>
        <p:spPr>
          <a:xfrm>
            <a:off x="869109" y="3096273"/>
            <a:ext cx="10453781" cy="796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Get-Process | Select </a:t>
            </a:r>
            <a:r>
              <a:rPr lang="fr-FR" b="1" dirty="0">
                <a:solidFill>
                  <a:srgbClr val="7030A0"/>
                </a:solidFill>
              </a:rPr>
              <a:t>Name,Id </a:t>
            </a:r>
            <a:r>
              <a:rPr lang="fr-FR" b="1" dirty="0">
                <a:solidFill>
                  <a:schemeClr val="accent5">
                    <a:lumMod val="75000"/>
                  </a:schemeClr>
                </a:solidFill>
              </a:rPr>
              <a:t>| Where id </a:t>
            </a:r>
            <a:r>
              <a:rPr lang="fr-FR" b="1" dirty="0">
                <a:solidFill>
                  <a:schemeClr val="accent5">
                    <a:lumMod val="50000"/>
                  </a:schemeClr>
                </a:solidFill>
              </a:rPr>
              <a:t>–gt </a:t>
            </a:r>
            <a:r>
              <a:rPr lang="fr-FR" b="1" dirty="0">
                <a:solidFill>
                  <a:srgbClr val="7030A0"/>
                </a:solidFill>
              </a:rPr>
              <a:t>1500</a:t>
            </a:r>
            <a:r>
              <a:rPr lang="fr-FR" b="1" dirty="0">
                <a:solidFill>
                  <a:schemeClr val="accent5">
                    <a:lumMod val="75000"/>
                  </a:schemeClr>
                </a:solidFill>
              </a:rPr>
              <a:t> </a:t>
            </a:r>
            <a:r>
              <a:rPr lang="fr-FR" b="1" dirty="0">
                <a:solidFill>
                  <a:schemeClr val="accent5">
                    <a:lumMod val="50000"/>
                  </a:schemeClr>
                </a:solidFill>
              </a:rPr>
              <a:t>–and </a:t>
            </a:r>
            <a:r>
              <a:rPr lang="fr-FR" b="1" dirty="0">
                <a:solidFill>
                  <a:schemeClr val="accent5">
                    <a:lumMod val="75000"/>
                  </a:schemeClr>
                </a:solidFill>
              </a:rPr>
              <a:t>id </a:t>
            </a:r>
            <a:r>
              <a:rPr lang="fr-FR" b="1" dirty="0">
                <a:solidFill>
                  <a:schemeClr val="accent5">
                    <a:lumMod val="50000"/>
                  </a:schemeClr>
                </a:solidFill>
              </a:rPr>
              <a:t>–lt</a:t>
            </a:r>
            <a:r>
              <a:rPr lang="fr-FR" b="1" dirty="0">
                <a:solidFill>
                  <a:srgbClr val="7030A0"/>
                </a:solidFill>
              </a:rPr>
              <a:t> 2000</a:t>
            </a:r>
            <a:endParaRPr lang="fr-FR" dirty="0"/>
          </a:p>
        </p:txBody>
      </p:sp>
      <p:cxnSp>
        <p:nvCxnSpPr>
          <p:cNvPr id="11" name="Connecteur droit 10">
            <a:extLst>
              <a:ext uri="{FF2B5EF4-FFF2-40B4-BE49-F238E27FC236}">
                <a16:creationId xmlns:a16="http://schemas.microsoft.com/office/drawing/2014/main" id="{48E1CCC4-758A-4E87-BD85-C2643272EACA}"/>
              </a:ext>
            </a:extLst>
          </p:cNvPr>
          <p:cNvCxnSpPr/>
          <p:nvPr>
            <p:custDataLst>
              <p:tags r:id="rId5"/>
            </p:custDataLst>
          </p:nvPr>
        </p:nvCxnSpPr>
        <p:spPr>
          <a:xfrm>
            <a:off x="794934" y="3319573"/>
            <a:ext cx="105279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64BA414-4651-45D7-AC83-3D17AC153461}"/>
              </a:ext>
            </a:extLst>
          </p:cNvPr>
          <p:cNvSpPr/>
          <p:nvPr>
            <p:custDataLst>
              <p:tags r:id="rId6"/>
            </p:custDataLst>
          </p:nvPr>
        </p:nvSpPr>
        <p:spPr>
          <a:xfrm>
            <a:off x="740980" y="3892485"/>
            <a:ext cx="11189717" cy="2123658"/>
          </a:xfrm>
          <a:prstGeom prst="rect">
            <a:avLst/>
          </a:prstGeom>
        </p:spPr>
        <p:txBody>
          <a:bodyPr wrap="square">
            <a:spAutoFit/>
          </a:bodyPr>
          <a:lstStyle/>
          <a:p>
            <a:r>
              <a:rPr lang="fr-FR" sz="2400" dirty="0"/>
              <a:t>PS &gt; </a:t>
            </a:r>
            <a:r>
              <a:rPr lang="fr-FR" sz="2400" b="1" dirty="0">
                <a:solidFill>
                  <a:schemeClr val="accent5">
                    <a:lumMod val="75000"/>
                  </a:schemeClr>
                </a:solidFill>
              </a:rPr>
              <a:t>Get-Process | Select </a:t>
            </a:r>
            <a:r>
              <a:rPr lang="fr-FR" sz="2400" b="1" dirty="0">
                <a:solidFill>
                  <a:srgbClr val="7030A0"/>
                </a:solidFill>
              </a:rPr>
              <a:t>Name,Id </a:t>
            </a:r>
            <a:r>
              <a:rPr lang="fr-FR" sz="2400" b="1" dirty="0">
                <a:solidFill>
                  <a:schemeClr val="accent5">
                    <a:lumMod val="75000"/>
                  </a:schemeClr>
                </a:solidFill>
              </a:rPr>
              <a:t>| Where { </a:t>
            </a:r>
            <a:r>
              <a:rPr lang="fr-FR" sz="2400" b="1" dirty="0">
                <a:solidFill>
                  <a:schemeClr val="accent2"/>
                </a:solidFill>
              </a:rPr>
              <a:t>$_</a:t>
            </a:r>
            <a:r>
              <a:rPr lang="fr-FR" sz="2400" b="1" dirty="0">
                <a:solidFill>
                  <a:schemeClr val="accent5">
                    <a:lumMod val="75000"/>
                  </a:schemeClr>
                </a:solidFill>
              </a:rPr>
              <a:t>.Id </a:t>
            </a:r>
            <a:r>
              <a:rPr lang="fr-FR" sz="2400" b="1" dirty="0">
                <a:solidFill>
                  <a:schemeClr val="accent5">
                    <a:lumMod val="50000"/>
                  </a:schemeClr>
                </a:solidFill>
              </a:rPr>
              <a:t>–gt </a:t>
            </a:r>
            <a:r>
              <a:rPr lang="fr-FR" sz="2400" b="1" dirty="0">
                <a:solidFill>
                  <a:srgbClr val="7030A0"/>
                </a:solidFill>
              </a:rPr>
              <a:t>1500</a:t>
            </a:r>
            <a:r>
              <a:rPr lang="fr-FR" sz="2400" b="1" dirty="0">
                <a:solidFill>
                  <a:schemeClr val="accent5">
                    <a:lumMod val="75000"/>
                  </a:schemeClr>
                </a:solidFill>
              </a:rPr>
              <a:t> </a:t>
            </a:r>
            <a:r>
              <a:rPr lang="fr-FR" sz="2400" b="1" dirty="0">
                <a:solidFill>
                  <a:schemeClr val="accent5">
                    <a:lumMod val="50000"/>
                  </a:schemeClr>
                </a:solidFill>
              </a:rPr>
              <a:t>–and </a:t>
            </a:r>
            <a:r>
              <a:rPr lang="fr-FR" sz="2400" b="1" dirty="0">
                <a:solidFill>
                  <a:schemeClr val="accent2"/>
                </a:solidFill>
              </a:rPr>
              <a:t>$_</a:t>
            </a:r>
            <a:r>
              <a:rPr lang="fr-FR" sz="2400" b="1" dirty="0">
                <a:solidFill>
                  <a:schemeClr val="accent5">
                    <a:lumMod val="50000"/>
                  </a:schemeClr>
                </a:solidFill>
              </a:rPr>
              <a:t>.</a:t>
            </a:r>
            <a:r>
              <a:rPr lang="fr-FR" sz="2400" b="1" dirty="0">
                <a:solidFill>
                  <a:schemeClr val="accent5">
                    <a:lumMod val="75000"/>
                  </a:schemeClr>
                </a:solidFill>
              </a:rPr>
              <a:t>Id </a:t>
            </a:r>
            <a:r>
              <a:rPr lang="fr-FR" sz="2400" b="1" dirty="0">
                <a:solidFill>
                  <a:schemeClr val="accent5">
                    <a:lumMod val="50000"/>
                  </a:schemeClr>
                </a:solidFill>
              </a:rPr>
              <a:t>–lt</a:t>
            </a:r>
            <a:r>
              <a:rPr lang="fr-FR" sz="2400" b="1" dirty="0">
                <a:solidFill>
                  <a:srgbClr val="7030A0"/>
                </a:solidFill>
              </a:rPr>
              <a:t> 2000</a:t>
            </a:r>
            <a:r>
              <a:rPr lang="fr-FR" sz="2400" b="1" dirty="0">
                <a:solidFill>
                  <a:schemeClr val="accent5">
                    <a:lumMod val="75000"/>
                  </a:schemeClr>
                </a:solidFill>
              </a:rPr>
              <a:t>}</a:t>
            </a:r>
          </a:p>
          <a:p>
            <a:endParaRPr lang="fr-FR" sz="2800" b="1" dirty="0">
              <a:solidFill>
                <a:srgbClr val="7030A0"/>
              </a:solidFill>
            </a:endParaRPr>
          </a:p>
          <a:p>
            <a:r>
              <a:rPr lang="fr-FR" sz="2800" dirty="0"/>
              <a:t>PS &gt; </a:t>
            </a:r>
            <a:r>
              <a:rPr lang="fr-FR" sz="2800" b="1" dirty="0">
                <a:solidFill>
                  <a:schemeClr val="accent5">
                    <a:lumMod val="75000"/>
                  </a:schemeClr>
                </a:solidFill>
              </a:rPr>
              <a:t>Get-Process | Select </a:t>
            </a:r>
            <a:r>
              <a:rPr lang="fr-FR" sz="2800" b="1" dirty="0">
                <a:solidFill>
                  <a:srgbClr val="7030A0"/>
                </a:solidFill>
              </a:rPr>
              <a:t>Name,Id </a:t>
            </a:r>
            <a:r>
              <a:rPr lang="fr-FR" sz="2800" b="1" dirty="0">
                <a:solidFill>
                  <a:schemeClr val="accent5">
                    <a:lumMod val="75000"/>
                  </a:schemeClr>
                </a:solidFill>
              </a:rPr>
              <a:t>| Where </a:t>
            </a:r>
            <a:r>
              <a:rPr lang="fr-FR" sz="2800" b="1" dirty="0">
                <a:solidFill>
                  <a:schemeClr val="accent5">
                    <a:lumMod val="50000"/>
                  </a:schemeClr>
                </a:solidFill>
              </a:rPr>
              <a:t>–filterscript </a:t>
            </a:r>
            <a:r>
              <a:rPr lang="fr-FR" sz="2800" b="1" dirty="0">
                <a:solidFill>
                  <a:schemeClr val="accent5">
                    <a:lumMod val="75000"/>
                  </a:schemeClr>
                </a:solidFill>
              </a:rPr>
              <a:t>{ </a:t>
            </a:r>
            <a:r>
              <a:rPr lang="fr-FR" sz="2800" b="1" dirty="0">
                <a:solidFill>
                  <a:schemeClr val="accent2"/>
                </a:solidFill>
              </a:rPr>
              <a:t>$_</a:t>
            </a:r>
            <a:r>
              <a:rPr lang="fr-FR" sz="2800" b="1" dirty="0">
                <a:solidFill>
                  <a:schemeClr val="accent5">
                    <a:lumMod val="75000"/>
                  </a:schemeClr>
                </a:solidFill>
              </a:rPr>
              <a:t>.Name </a:t>
            </a:r>
            <a:r>
              <a:rPr lang="fr-FR" sz="2800" b="1" dirty="0">
                <a:solidFill>
                  <a:schemeClr val="accent5">
                    <a:lumMod val="50000"/>
                  </a:schemeClr>
                </a:solidFill>
              </a:rPr>
              <a:t>–like </a:t>
            </a:r>
            <a:r>
              <a:rPr lang="fr-FR" sz="2800" b="1" dirty="0">
                <a:solidFill>
                  <a:srgbClr val="7030A0"/>
                </a:solidFill>
              </a:rPr>
              <a:t>’’Power*’’ </a:t>
            </a:r>
            <a:r>
              <a:rPr lang="fr-FR" sz="2800" b="1" dirty="0">
                <a:solidFill>
                  <a:schemeClr val="accent5">
                    <a:lumMod val="50000"/>
                  </a:schemeClr>
                </a:solidFill>
              </a:rPr>
              <a:t>–or </a:t>
            </a:r>
            <a:r>
              <a:rPr lang="fr-FR" sz="2800" b="1" dirty="0">
                <a:solidFill>
                  <a:schemeClr val="accent2"/>
                </a:solidFill>
              </a:rPr>
              <a:t>$_</a:t>
            </a:r>
            <a:r>
              <a:rPr lang="fr-FR" sz="2800" b="1" dirty="0">
                <a:solidFill>
                  <a:schemeClr val="accent5">
                    <a:lumMod val="50000"/>
                  </a:schemeClr>
                </a:solidFill>
              </a:rPr>
              <a:t>.</a:t>
            </a:r>
            <a:r>
              <a:rPr lang="fr-FR" sz="2800" b="1" dirty="0">
                <a:solidFill>
                  <a:schemeClr val="accent5">
                    <a:lumMod val="75000"/>
                  </a:schemeClr>
                </a:solidFill>
              </a:rPr>
              <a:t>Id </a:t>
            </a:r>
            <a:r>
              <a:rPr lang="fr-FR" sz="2800" b="1" dirty="0">
                <a:solidFill>
                  <a:schemeClr val="accent5">
                    <a:lumMod val="50000"/>
                  </a:schemeClr>
                </a:solidFill>
              </a:rPr>
              <a:t>–eq</a:t>
            </a:r>
            <a:r>
              <a:rPr lang="fr-FR" sz="2800" b="1" dirty="0">
                <a:solidFill>
                  <a:srgbClr val="7030A0"/>
                </a:solidFill>
              </a:rPr>
              <a:t> 825</a:t>
            </a:r>
            <a:r>
              <a:rPr lang="fr-FR" sz="2800" b="1" dirty="0">
                <a:solidFill>
                  <a:schemeClr val="accent5">
                    <a:lumMod val="75000"/>
                  </a:schemeClr>
                </a:solidFill>
              </a:rPr>
              <a:t>}</a:t>
            </a:r>
          </a:p>
        </p:txBody>
      </p:sp>
      <p:sp>
        <p:nvSpPr>
          <p:cNvPr id="14" name="Espace réservé du pied de page 13">
            <a:extLst>
              <a:ext uri="{FF2B5EF4-FFF2-40B4-BE49-F238E27FC236}">
                <a16:creationId xmlns:a16="http://schemas.microsoft.com/office/drawing/2014/main" id="{E3E33E4D-0180-4EC1-860E-A443507481E0}"/>
              </a:ext>
            </a:extLst>
          </p:cNvPr>
          <p:cNvSpPr>
            <a:spLocks noGrp="1"/>
          </p:cNvSpPr>
          <p:nvPr>
            <p:ph type="ftr" sz="quarter" idx="11"/>
          </p:nvPr>
        </p:nvSpPr>
        <p:spPr/>
        <p:txBody>
          <a:bodyPr/>
          <a:lstStyle/>
          <a:p>
            <a:r>
              <a:rPr lang="en-US"/>
              <a:t>Stella Roulière</a:t>
            </a:r>
            <a:endParaRPr lang="en-US" dirty="0"/>
          </a:p>
        </p:txBody>
      </p:sp>
      <p:sp>
        <p:nvSpPr>
          <p:cNvPr id="15" name="Espace réservé du numéro de diapositive 14">
            <a:extLst>
              <a:ext uri="{FF2B5EF4-FFF2-40B4-BE49-F238E27FC236}">
                <a16:creationId xmlns:a16="http://schemas.microsoft.com/office/drawing/2014/main" id="{BA75F423-D209-46C9-8D0B-295F8A24B75F}"/>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95507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3" name="Titre 1">
            <a:extLst>
              <a:ext uri="{FF2B5EF4-FFF2-40B4-BE49-F238E27FC236}">
                <a16:creationId xmlns:a16="http://schemas.microsoft.com/office/drawing/2014/main" id="{4A169094-5AFC-433F-8EA2-B52C72C764DF}"/>
              </a:ext>
            </a:extLst>
          </p:cNvPr>
          <p:cNvSpPr>
            <a:spLocks noGrp="1"/>
          </p:cNvSpPr>
          <p:nvPr>
            <p:ph type="title"/>
            <p:custDataLst>
              <p:tags r:id="rId2"/>
            </p:custDataLst>
          </p:nvPr>
        </p:nvSpPr>
        <p:spPr>
          <a:xfrm>
            <a:off x="1206469" y="1050848"/>
            <a:ext cx="11558596" cy="1210628"/>
          </a:xfrm>
        </p:spPr>
        <p:txBody>
          <a:bodyPr/>
          <a:lstStyle/>
          <a:p>
            <a:r>
              <a:rPr lang="fr-FR" dirty="0"/>
              <a:t>Manipuler les objets dans le pipeline : </a:t>
            </a:r>
            <a:r>
              <a:rPr lang="fr-FR" dirty="0" err="1"/>
              <a:t>Where</a:t>
            </a:r>
            <a:endParaRPr lang="fr-FR" dirty="0"/>
          </a:p>
        </p:txBody>
      </p:sp>
      <p:sp>
        <p:nvSpPr>
          <p:cNvPr id="2" name="Espace réservé du contenu 2">
            <a:extLst>
              <a:ext uri="{FF2B5EF4-FFF2-40B4-BE49-F238E27FC236}">
                <a16:creationId xmlns:a16="http://schemas.microsoft.com/office/drawing/2014/main" id="{61CA6342-B25F-44CB-AB97-24F6B1293833}"/>
              </a:ext>
            </a:extLst>
          </p:cNvPr>
          <p:cNvSpPr txBox="1">
            <a:spLocks/>
          </p:cNvSpPr>
          <p:nvPr>
            <p:custDataLst>
              <p:tags r:id="rId3"/>
            </p:custDataLst>
          </p:nvPr>
        </p:nvSpPr>
        <p:spPr>
          <a:xfrm>
            <a:off x="740980" y="2551696"/>
            <a:ext cx="10500613" cy="4139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Attention aux </a:t>
            </a:r>
            <a:r>
              <a:rPr lang="fr-FR" b="1" dirty="0"/>
              <a:t>–and </a:t>
            </a:r>
            <a:r>
              <a:rPr lang="fr-FR" dirty="0"/>
              <a:t>et </a:t>
            </a:r>
            <a:r>
              <a:rPr lang="fr-FR" b="1" dirty="0"/>
              <a:t>–or</a:t>
            </a:r>
            <a:r>
              <a:rPr lang="fr-FR" dirty="0"/>
              <a:t> </a:t>
            </a:r>
            <a:r>
              <a:rPr lang="fr-FR" sz="2600" dirty="0"/>
              <a:t>: </a:t>
            </a:r>
            <a:r>
              <a:rPr lang="fr-FR" dirty="0"/>
              <a:t>dans le cas d’un –and, les deux conditions doivent être remplies pour obtenir un résultat :</a:t>
            </a:r>
          </a:p>
          <a:p>
            <a:pPr lvl="1"/>
            <a:endParaRPr lang="fr-FR" sz="2000" dirty="0"/>
          </a:p>
          <a:p>
            <a:pPr lvl="1"/>
            <a:endParaRPr lang="fr-FR" sz="2000" dirty="0"/>
          </a:p>
          <a:p>
            <a:pPr lvl="1"/>
            <a:endParaRPr lang="fr-FR" sz="2000" dirty="0"/>
          </a:p>
          <a:p>
            <a:r>
              <a:rPr lang="fr-FR" sz="2600" dirty="0"/>
              <a:t>Dans cet exemple, aucun résultat n’est retourné par la commande. Pour avoir des résultats, il faudrait qu’un processus dont le nom </a:t>
            </a:r>
            <a:r>
              <a:rPr lang="fr-FR" sz="2600" b="1" dirty="0"/>
              <a:t>commence par Power</a:t>
            </a:r>
            <a:r>
              <a:rPr lang="fr-FR" sz="2600" dirty="0"/>
              <a:t> ait son </a:t>
            </a:r>
            <a:r>
              <a:rPr lang="fr-FR" sz="2600" b="1" dirty="0"/>
              <a:t>id</a:t>
            </a:r>
            <a:r>
              <a:rPr lang="fr-FR" sz="2600" dirty="0"/>
              <a:t> de processus est </a:t>
            </a:r>
            <a:r>
              <a:rPr lang="fr-FR" sz="2600" b="1" dirty="0"/>
              <a:t>strictement égal à 825.</a:t>
            </a:r>
            <a:endParaRPr lang="fr-FR" sz="2600" dirty="0"/>
          </a:p>
          <a:p>
            <a:endParaRPr lang="fr-FR" sz="2600" dirty="0"/>
          </a:p>
          <a:p>
            <a:pPr marL="0" indent="0">
              <a:buNone/>
            </a:pPr>
            <a:endParaRPr lang="fr-FR" sz="2600" b="1" dirty="0"/>
          </a:p>
        </p:txBody>
      </p:sp>
      <p:sp>
        <p:nvSpPr>
          <p:cNvPr id="7" name="Espace réservé du contenu 2">
            <a:extLst>
              <a:ext uri="{FF2B5EF4-FFF2-40B4-BE49-F238E27FC236}">
                <a16:creationId xmlns:a16="http://schemas.microsoft.com/office/drawing/2014/main" id="{69B00248-7C26-45BB-8BAD-DE160A3FD958}"/>
              </a:ext>
            </a:extLst>
          </p:cNvPr>
          <p:cNvSpPr txBox="1">
            <a:spLocks/>
          </p:cNvSpPr>
          <p:nvPr>
            <p:custDataLst>
              <p:tags r:id="rId4"/>
            </p:custDataLst>
          </p:nvPr>
        </p:nvSpPr>
        <p:spPr>
          <a:xfrm>
            <a:off x="950407" y="3429000"/>
            <a:ext cx="10453781" cy="813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Get-Process | Select Name,Id | Where </a:t>
            </a:r>
            <a:r>
              <a:rPr lang="fr-FR" b="1" dirty="0">
                <a:solidFill>
                  <a:schemeClr val="accent5">
                    <a:lumMod val="50000"/>
                  </a:schemeClr>
                </a:solidFill>
              </a:rPr>
              <a:t>–filterscript </a:t>
            </a:r>
            <a:r>
              <a:rPr lang="fr-FR" b="1" dirty="0">
                <a:solidFill>
                  <a:schemeClr val="accent5">
                    <a:lumMod val="75000"/>
                  </a:schemeClr>
                </a:solidFill>
              </a:rPr>
              <a:t>{ </a:t>
            </a:r>
            <a:r>
              <a:rPr lang="fr-FR" b="1" dirty="0">
                <a:solidFill>
                  <a:schemeClr val="accent2"/>
                </a:solidFill>
              </a:rPr>
              <a:t>$_</a:t>
            </a:r>
            <a:r>
              <a:rPr lang="fr-FR" b="1" dirty="0">
                <a:solidFill>
                  <a:schemeClr val="accent5">
                    <a:lumMod val="75000"/>
                  </a:schemeClr>
                </a:solidFill>
              </a:rPr>
              <a:t>.name </a:t>
            </a:r>
            <a:r>
              <a:rPr lang="fr-FR" b="1" dirty="0">
                <a:solidFill>
                  <a:schemeClr val="accent5">
                    <a:lumMod val="50000"/>
                  </a:schemeClr>
                </a:solidFill>
              </a:rPr>
              <a:t>–like </a:t>
            </a:r>
            <a:r>
              <a:rPr lang="fr-FR" b="1" dirty="0">
                <a:solidFill>
                  <a:srgbClr val="7030A0"/>
                </a:solidFill>
              </a:rPr>
              <a:t>’’Power*’’ </a:t>
            </a:r>
            <a:r>
              <a:rPr lang="fr-FR" b="1" dirty="0">
                <a:solidFill>
                  <a:schemeClr val="accent5">
                    <a:lumMod val="50000"/>
                  </a:schemeClr>
                </a:solidFill>
              </a:rPr>
              <a:t>–and </a:t>
            </a:r>
            <a:r>
              <a:rPr lang="fr-FR" b="1" dirty="0">
                <a:solidFill>
                  <a:schemeClr val="accent2"/>
                </a:solidFill>
              </a:rPr>
              <a:t>$_</a:t>
            </a:r>
            <a:r>
              <a:rPr lang="fr-FR" b="1" dirty="0">
                <a:solidFill>
                  <a:schemeClr val="accent5">
                    <a:lumMod val="50000"/>
                  </a:schemeClr>
                </a:solidFill>
              </a:rPr>
              <a:t>.</a:t>
            </a:r>
            <a:r>
              <a:rPr lang="fr-FR" b="1" dirty="0">
                <a:solidFill>
                  <a:schemeClr val="accent5">
                    <a:lumMod val="75000"/>
                  </a:schemeClr>
                </a:solidFill>
              </a:rPr>
              <a:t>id </a:t>
            </a:r>
            <a:r>
              <a:rPr lang="fr-FR" b="1" dirty="0">
                <a:solidFill>
                  <a:schemeClr val="accent5">
                    <a:lumMod val="50000"/>
                  </a:schemeClr>
                </a:solidFill>
              </a:rPr>
              <a:t>–eq</a:t>
            </a:r>
            <a:r>
              <a:rPr lang="fr-FR" b="1" dirty="0">
                <a:solidFill>
                  <a:srgbClr val="7030A0"/>
                </a:solidFill>
              </a:rPr>
              <a:t> 825</a:t>
            </a:r>
            <a:r>
              <a:rPr lang="fr-FR" b="1" dirty="0">
                <a:solidFill>
                  <a:schemeClr val="accent5">
                    <a:lumMod val="75000"/>
                  </a:schemeClr>
                </a:solidFill>
              </a:rPr>
              <a:t>}</a:t>
            </a:r>
            <a:endParaRPr lang="fr-FR" b="1" dirty="0">
              <a:solidFill>
                <a:srgbClr val="7030A0"/>
              </a:solidFill>
            </a:endParaRPr>
          </a:p>
        </p:txBody>
      </p:sp>
      <p:sp>
        <p:nvSpPr>
          <p:cNvPr id="9" name="Espace réservé du pied de page 8">
            <a:extLst>
              <a:ext uri="{FF2B5EF4-FFF2-40B4-BE49-F238E27FC236}">
                <a16:creationId xmlns:a16="http://schemas.microsoft.com/office/drawing/2014/main" id="{953D2778-1392-4E6C-AE30-5C256F2E56D9}"/>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916B136B-E648-400A-8C6F-98B436903A0A}"/>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1697691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3" name="Titre 1">
            <a:extLst>
              <a:ext uri="{FF2B5EF4-FFF2-40B4-BE49-F238E27FC236}">
                <a16:creationId xmlns:a16="http://schemas.microsoft.com/office/drawing/2014/main" id="{4A169094-5AFC-433F-8EA2-B52C72C764DF}"/>
              </a:ext>
            </a:extLst>
          </p:cNvPr>
          <p:cNvSpPr>
            <a:spLocks noGrp="1"/>
          </p:cNvSpPr>
          <p:nvPr>
            <p:ph type="title"/>
            <p:custDataLst>
              <p:tags r:id="rId2"/>
            </p:custDataLst>
          </p:nvPr>
        </p:nvSpPr>
        <p:spPr>
          <a:xfrm>
            <a:off x="1206469" y="1050848"/>
            <a:ext cx="11558596" cy="1210628"/>
          </a:xfrm>
        </p:spPr>
        <p:txBody>
          <a:bodyPr/>
          <a:lstStyle/>
          <a:p>
            <a:r>
              <a:rPr lang="fr-FR" dirty="0"/>
              <a:t>Manipuler les objets dans le pipeline : </a:t>
            </a:r>
            <a:r>
              <a:rPr lang="fr-FR" dirty="0" err="1"/>
              <a:t>Where</a:t>
            </a:r>
            <a:endParaRPr lang="fr-FR" dirty="0"/>
          </a:p>
        </p:txBody>
      </p:sp>
      <p:sp>
        <p:nvSpPr>
          <p:cNvPr id="2" name="Espace réservé du contenu 2">
            <a:extLst>
              <a:ext uri="{FF2B5EF4-FFF2-40B4-BE49-F238E27FC236}">
                <a16:creationId xmlns:a16="http://schemas.microsoft.com/office/drawing/2014/main" id="{BB80595B-6C5C-4902-A203-7ACA366EFF73}"/>
              </a:ext>
            </a:extLst>
          </p:cNvPr>
          <p:cNvSpPr txBox="1">
            <a:spLocks/>
          </p:cNvSpPr>
          <p:nvPr>
            <p:custDataLst>
              <p:tags r:id="rId3"/>
            </p:custDataLst>
          </p:nvPr>
        </p:nvSpPr>
        <p:spPr>
          <a:xfrm>
            <a:off x="484918" y="2200798"/>
            <a:ext cx="10500613" cy="4695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Liste des principaux opérateurs de comparaison</a:t>
            </a:r>
            <a:endParaRPr lang="fr-FR" sz="2000" dirty="0"/>
          </a:p>
          <a:p>
            <a:pPr lvl="1"/>
            <a:endParaRPr lang="fr-FR" sz="2000" dirty="0"/>
          </a:p>
          <a:p>
            <a:pPr lvl="1"/>
            <a:endParaRPr lang="fr-FR" sz="2000" dirty="0"/>
          </a:p>
          <a:p>
            <a:pPr lvl="1"/>
            <a:endParaRPr lang="fr-FR" sz="2000" dirty="0"/>
          </a:p>
          <a:p>
            <a:endParaRPr lang="fr-FR" sz="2600" dirty="0"/>
          </a:p>
          <a:p>
            <a:endParaRPr lang="fr-FR" sz="2600" dirty="0"/>
          </a:p>
          <a:p>
            <a:pPr marL="0" indent="0">
              <a:buNone/>
            </a:pPr>
            <a:endParaRPr lang="fr-FR" sz="2600" dirty="0"/>
          </a:p>
          <a:p>
            <a:endParaRPr lang="fr-FR" sz="2600" dirty="0"/>
          </a:p>
          <a:p>
            <a:endParaRPr lang="fr-FR" sz="2600" dirty="0"/>
          </a:p>
          <a:p>
            <a:pPr marL="0" indent="0">
              <a:buNone/>
            </a:pPr>
            <a:endParaRPr lang="fr-FR" sz="2600" b="1" dirty="0"/>
          </a:p>
        </p:txBody>
      </p:sp>
      <p:pic>
        <p:nvPicPr>
          <p:cNvPr id="7" name="Image 6">
            <a:extLst>
              <a:ext uri="{FF2B5EF4-FFF2-40B4-BE49-F238E27FC236}">
                <a16:creationId xmlns:a16="http://schemas.microsoft.com/office/drawing/2014/main" id="{5BBA5A35-89EC-4DC3-AB90-ABAEDEDB8996}"/>
              </a:ext>
            </a:extLst>
          </p:cNvPr>
          <p:cNvPicPr>
            <a:picLocks noChangeAspect="1"/>
          </p:cNvPicPr>
          <p:nvPr>
            <p:custDataLst>
              <p:tags r:id="rId4"/>
            </p:custDataLst>
          </p:nvPr>
        </p:nvPicPr>
        <p:blipFill>
          <a:blip r:embed="rId6"/>
          <a:stretch>
            <a:fillRect/>
          </a:stretch>
        </p:blipFill>
        <p:spPr>
          <a:xfrm>
            <a:off x="1339073" y="2633728"/>
            <a:ext cx="9304421" cy="4077360"/>
          </a:xfrm>
          <a:prstGeom prst="rect">
            <a:avLst/>
          </a:prstGeom>
        </p:spPr>
      </p:pic>
      <p:sp>
        <p:nvSpPr>
          <p:cNvPr id="8" name="Espace réservé du pied de page 7">
            <a:extLst>
              <a:ext uri="{FF2B5EF4-FFF2-40B4-BE49-F238E27FC236}">
                <a16:creationId xmlns:a16="http://schemas.microsoft.com/office/drawing/2014/main" id="{5ABAF12F-373B-49E5-A9B2-02F7AAF0BE24}"/>
              </a:ext>
            </a:extLst>
          </p:cNvPr>
          <p:cNvSpPr>
            <a:spLocks noGrp="1"/>
          </p:cNvSpPr>
          <p:nvPr>
            <p:ph type="ftr" sz="quarter" idx="11"/>
          </p:nvPr>
        </p:nvSpPr>
        <p:spPr/>
        <p:txBody>
          <a:bodyPr/>
          <a:lstStyle/>
          <a:p>
            <a:r>
              <a:rPr lang="en-US"/>
              <a:t>Stella Roulière</a:t>
            </a:r>
            <a:endParaRPr lang="en-US" dirty="0"/>
          </a:p>
        </p:txBody>
      </p:sp>
      <p:sp>
        <p:nvSpPr>
          <p:cNvPr id="9" name="Espace réservé du numéro de diapositive 8">
            <a:extLst>
              <a:ext uri="{FF2B5EF4-FFF2-40B4-BE49-F238E27FC236}">
                <a16:creationId xmlns:a16="http://schemas.microsoft.com/office/drawing/2014/main" id="{67B52121-B515-4ECD-A1EB-67253A4B7C9D}"/>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418884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7" name="Titre 1">
            <a:extLst>
              <a:ext uri="{FF2B5EF4-FFF2-40B4-BE49-F238E27FC236}">
                <a16:creationId xmlns:a16="http://schemas.microsoft.com/office/drawing/2014/main" id="{5D23C228-6235-42E7-8F86-DD3547A43C9D}"/>
              </a:ext>
            </a:extLst>
          </p:cNvPr>
          <p:cNvSpPr txBox="1">
            <a:spLocks/>
          </p:cNvSpPr>
          <p:nvPr>
            <p:custDataLst>
              <p:tags r:id="rId2"/>
            </p:custDataLst>
          </p:nvPr>
        </p:nvSpPr>
        <p:spPr bwMode="gray">
          <a:xfrm>
            <a:off x="2846082" y="1193800"/>
            <a:ext cx="11558596" cy="121062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t>Les propriétés calculées</a:t>
            </a:r>
            <a:endParaRPr lang="fr-FR" dirty="0"/>
          </a:p>
        </p:txBody>
      </p:sp>
      <p:sp>
        <p:nvSpPr>
          <p:cNvPr id="9" name="Espace réservé du contenu 2">
            <a:extLst>
              <a:ext uri="{FF2B5EF4-FFF2-40B4-BE49-F238E27FC236}">
                <a16:creationId xmlns:a16="http://schemas.microsoft.com/office/drawing/2014/main" id="{899663F6-44F8-4CD1-A3A6-294D21BB693E}"/>
              </a:ext>
            </a:extLst>
          </p:cNvPr>
          <p:cNvSpPr txBox="1">
            <a:spLocks/>
          </p:cNvSpPr>
          <p:nvPr>
            <p:custDataLst>
              <p:tags r:id="rId3"/>
            </p:custDataLst>
          </p:nvPr>
        </p:nvSpPr>
        <p:spPr>
          <a:xfrm>
            <a:off x="740980" y="2404428"/>
            <a:ext cx="10500613" cy="4695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Il est possible de créer de nouvelles propriétés</a:t>
            </a:r>
          </a:p>
          <a:p>
            <a:r>
              <a:rPr lang="fr-FR" sz="2600" dirty="0"/>
              <a:t>Cela peut-être utile pour mieux interpréter le résultat d’une commande</a:t>
            </a:r>
          </a:p>
          <a:p>
            <a:pPr marL="0" indent="0">
              <a:buNone/>
            </a:pPr>
            <a:endParaRPr lang="fr-FR" sz="2600" dirty="0"/>
          </a:p>
          <a:p>
            <a:pPr marL="0" indent="0">
              <a:buNone/>
            </a:pPr>
            <a:r>
              <a:rPr lang="fr-FR" sz="2600" dirty="0"/>
              <a:t>Exemple :</a:t>
            </a:r>
          </a:p>
          <a:p>
            <a:pPr marL="0" indent="0">
              <a:buNone/>
            </a:pPr>
            <a:endParaRPr lang="fr-FR" sz="2600" dirty="0"/>
          </a:p>
          <a:p>
            <a:endParaRPr lang="fr-FR" sz="2600" dirty="0"/>
          </a:p>
          <a:p>
            <a:pPr marL="0" indent="0">
              <a:buNone/>
            </a:pPr>
            <a:endParaRPr lang="fr-FR" sz="2600" b="1" dirty="0"/>
          </a:p>
        </p:txBody>
      </p:sp>
      <p:pic>
        <p:nvPicPr>
          <p:cNvPr id="11" name="Image 10">
            <a:extLst>
              <a:ext uri="{FF2B5EF4-FFF2-40B4-BE49-F238E27FC236}">
                <a16:creationId xmlns:a16="http://schemas.microsoft.com/office/drawing/2014/main" id="{823C115D-631B-455D-9A28-16883D6C074F}"/>
              </a:ext>
            </a:extLst>
          </p:cNvPr>
          <p:cNvPicPr>
            <a:picLocks noChangeAspect="1"/>
          </p:cNvPicPr>
          <p:nvPr>
            <p:custDataLst>
              <p:tags r:id="rId4"/>
            </p:custDataLst>
          </p:nvPr>
        </p:nvPicPr>
        <p:blipFill>
          <a:blip r:embed="rId8"/>
          <a:stretch>
            <a:fillRect/>
          </a:stretch>
        </p:blipFill>
        <p:spPr>
          <a:xfrm>
            <a:off x="3016893" y="4752298"/>
            <a:ext cx="1981200" cy="1257300"/>
          </a:xfrm>
          <a:prstGeom prst="rect">
            <a:avLst/>
          </a:prstGeom>
        </p:spPr>
      </p:pic>
      <p:cxnSp>
        <p:nvCxnSpPr>
          <p:cNvPr id="12" name="Connecteur droit avec flèche 11">
            <a:extLst>
              <a:ext uri="{FF2B5EF4-FFF2-40B4-BE49-F238E27FC236}">
                <a16:creationId xmlns:a16="http://schemas.microsoft.com/office/drawing/2014/main" id="{CCC9992B-A07E-4030-A172-A6AFBBC692BB}"/>
              </a:ext>
            </a:extLst>
          </p:cNvPr>
          <p:cNvCxnSpPr/>
          <p:nvPr>
            <p:custDataLst>
              <p:tags r:id="rId5"/>
            </p:custDataLst>
          </p:nvPr>
        </p:nvCxnSpPr>
        <p:spPr>
          <a:xfrm>
            <a:off x="5245328" y="5373221"/>
            <a:ext cx="14919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20C3D09A-952C-46CE-AA73-9E4E37413AC8}"/>
              </a:ext>
            </a:extLst>
          </p:cNvPr>
          <p:cNvPicPr>
            <a:picLocks noChangeAspect="1"/>
          </p:cNvPicPr>
          <p:nvPr>
            <p:custDataLst>
              <p:tags r:id="rId6"/>
            </p:custDataLst>
          </p:nvPr>
        </p:nvPicPr>
        <p:blipFill>
          <a:blip r:embed="rId9"/>
          <a:stretch>
            <a:fillRect/>
          </a:stretch>
        </p:blipFill>
        <p:spPr>
          <a:xfrm>
            <a:off x="7117707" y="4733248"/>
            <a:ext cx="2057400" cy="1276350"/>
          </a:xfrm>
          <a:prstGeom prst="rect">
            <a:avLst/>
          </a:prstGeom>
        </p:spPr>
      </p:pic>
      <p:sp>
        <p:nvSpPr>
          <p:cNvPr id="15" name="Espace réservé du pied de page 14">
            <a:extLst>
              <a:ext uri="{FF2B5EF4-FFF2-40B4-BE49-F238E27FC236}">
                <a16:creationId xmlns:a16="http://schemas.microsoft.com/office/drawing/2014/main" id="{8866AEE6-1796-4BF9-8BDB-9466E4E92462}"/>
              </a:ext>
            </a:extLst>
          </p:cNvPr>
          <p:cNvSpPr>
            <a:spLocks noGrp="1"/>
          </p:cNvSpPr>
          <p:nvPr>
            <p:ph type="ftr" sz="quarter" idx="11"/>
          </p:nvPr>
        </p:nvSpPr>
        <p:spPr/>
        <p:txBody>
          <a:bodyPr/>
          <a:lstStyle/>
          <a:p>
            <a:r>
              <a:rPr lang="en-US"/>
              <a:t>Stella Roulière</a:t>
            </a:r>
            <a:endParaRPr lang="en-US" dirty="0"/>
          </a:p>
        </p:txBody>
      </p:sp>
      <p:sp>
        <p:nvSpPr>
          <p:cNvPr id="16" name="Espace réservé du numéro de diapositive 15">
            <a:extLst>
              <a:ext uri="{FF2B5EF4-FFF2-40B4-BE49-F238E27FC236}">
                <a16:creationId xmlns:a16="http://schemas.microsoft.com/office/drawing/2014/main" id="{7C96F2AA-3676-4D98-B3B1-20924D7B6ED5}"/>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527642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7" name="Titre 1">
            <a:extLst>
              <a:ext uri="{FF2B5EF4-FFF2-40B4-BE49-F238E27FC236}">
                <a16:creationId xmlns:a16="http://schemas.microsoft.com/office/drawing/2014/main" id="{5D23C228-6235-42E7-8F86-DD3547A43C9D}"/>
              </a:ext>
            </a:extLst>
          </p:cNvPr>
          <p:cNvSpPr txBox="1">
            <a:spLocks/>
          </p:cNvSpPr>
          <p:nvPr>
            <p:custDataLst>
              <p:tags r:id="rId2"/>
            </p:custDataLst>
          </p:nvPr>
        </p:nvSpPr>
        <p:spPr bwMode="gray">
          <a:xfrm>
            <a:off x="2846082" y="1193800"/>
            <a:ext cx="11558596" cy="121062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t>Les propriétés calculées</a:t>
            </a:r>
            <a:endParaRPr lang="fr-FR" dirty="0"/>
          </a:p>
        </p:txBody>
      </p:sp>
      <p:sp>
        <p:nvSpPr>
          <p:cNvPr id="2" name="Espace réservé du contenu 2">
            <a:extLst>
              <a:ext uri="{FF2B5EF4-FFF2-40B4-BE49-F238E27FC236}">
                <a16:creationId xmlns:a16="http://schemas.microsoft.com/office/drawing/2014/main" id="{30920778-C7BF-4E97-86AC-974DFA02EEBA}"/>
              </a:ext>
            </a:extLst>
          </p:cNvPr>
          <p:cNvSpPr txBox="1">
            <a:spLocks/>
          </p:cNvSpPr>
          <p:nvPr>
            <p:custDataLst>
              <p:tags r:id="rId3"/>
            </p:custDataLst>
          </p:nvPr>
        </p:nvSpPr>
        <p:spPr>
          <a:xfrm>
            <a:off x="450844" y="2404428"/>
            <a:ext cx="10500613" cy="4695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Voici la syntaxe :</a:t>
            </a:r>
          </a:p>
          <a:p>
            <a:endParaRPr lang="fr-FR" sz="2600" dirty="0"/>
          </a:p>
          <a:p>
            <a:pPr marL="0" indent="0">
              <a:buNone/>
            </a:pPr>
            <a:endParaRPr lang="fr-FR" sz="2600" dirty="0"/>
          </a:p>
          <a:p>
            <a:endParaRPr lang="fr-FR" sz="2600" dirty="0"/>
          </a:p>
          <a:p>
            <a:endParaRPr lang="fr-FR" sz="2600" dirty="0"/>
          </a:p>
          <a:p>
            <a:pPr marL="0" indent="0">
              <a:buNone/>
            </a:pPr>
            <a:endParaRPr lang="fr-FR" sz="2600" b="1" dirty="0"/>
          </a:p>
        </p:txBody>
      </p:sp>
      <p:sp>
        <p:nvSpPr>
          <p:cNvPr id="5" name="Espace réservé du contenu 2">
            <a:extLst>
              <a:ext uri="{FF2B5EF4-FFF2-40B4-BE49-F238E27FC236}">
                <a16:creationId xmlns:a16="http://schemas.microsoft.com/office/drawing/2014/main" id="{68455C5D-D8CD-46FE-A64B-2746991C0C81}"/>
              </a:ext>
            </a:extLst>
          </p:cNvPr>
          <p:cNvSpPr txBox="1">
            <a:spLocks/>
          </p:cNvSpPr>
          <p:nvPr>
            <p:custDataLst>
              <p:tags r:id="rId4"/>
            </p:custDataLst>
          </p:nvPr>
        </p:nvSpPr>
        <p:spPr>
          <a:xfrm>
            <a:off x="450844" y="2825433"/>
            <a:ext cx="10800204" cy="12071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Get-ChildItem </a:t>
            </a:r>
            <a:r>
              <a:rPr lang="fr-FR" b="1" dirty="0">
                <a:solidFill>
                  <a:schemeClr val="accent5">
                    <a:lumMod val="50000"/>
                  </a:schemeClr>
                </a:solidFill>
              </a:rPr>
              <a:t>-File </a:t>
            </a:r>
            <a:r>
              <a:rPr lang="fr-FR" b="1" dirty="0">
                <a:solidFill>
                  <a:schemeClr val="accent5">
                    <a:lumMod val="75000"/>
                  </a:schemeClr>
                </a:solidFill>
              </a:rPr>
              <a:t>| Select </a:t>
            </a:r>
            <a:r>
              <a:rPr lang="fr-FR" b="1" dirty="0">
                <a:solidFill>
                  <a:srgbClr val="7030A0"/>
                </a:solidFill>
              </a:rPr>
              <a:t>Name,Length</a:t>
            </a:r>
          </a:p>
          <a:p>
            <a:pPr marL="0" indent="0">
              <a:buNone/>
            </a:pPr>
            <a:r>
              <a:rPr lang="fr-FR" dirty="0"/>
              <a:t>PS &gt; </a:t>
            </a:r>
            <a:r>
              <a:rPr lang="fr-FR" b="1" dirty="0">
                <a:solidFill>
                  <a:schemeClr val="accent5">
                    <a:lumMod val="75000"/>
                  </a:schemeClr>
                </a:solidFill>
              </a:rPr>
              <a:t>Get-ChildItem </a:t>
            </a:r>
            <a:r>
              <a:rPr lang="fr-FR" b="1" dirty="0">
                <a:solidFill>
                  <a:schemeClr val="accent5">
                    <a:lumMod val="50000"/>
                  </a:schemeClr>
                </a:solidFill>
              </a:rPr>
              <a:t>-File</a:t>
            </a:r>
            <a:r>
              <a:rPr lang="fr-FR" b="1" dirty="0">
                <a:solidFill>
                  <a:schemeClr val="accent5">
                    <a:lumMod val="75000"/>
                  </a:schemeClr>
                </a:solidFill>
              </a:rPr>
              <a:t> | Select </a:t>
            </a:r>
            <a:r>
              <a:rPr lang="fr-FR" b="1" dirty="0">
                <a:solidFill>
                  <a:srgbClr val="7030A0"/>
                </a:solidFill>
              </a:rPr>
              <a:t>Name,</a:t>
            </a:r>
            <a:r>
              <a:rPr lang="fr-FR" dirty="0"/>
              <a:t>@{</a:t>
            </a:r>
            <a:r>
              <a:rPr lang="fr-FR" b="1" dirty="0"/>
              <a:t>n='</a:t>
            </a:r>
            <a:r>
              <a:rPr lang="fr-FR" b="1" dirty="0">
                <a:solidFill>
                  <a:srgbClr val="7030A0"/>
                </a:solidFill>
              </a:rPr>
              <a:t>Taille</a:t>
            </a:r>
            <a:r>
              <a:rPr lang="fr-FR" b="1" dirty="0"/>
              <a:t>'; e=</a:t>
            </a:r>
            <a:r>
              <a:rPr lang="fr-FR" dirty="0"/>
              <a:t>{</a:t>
            </a:r>
            <a:r>
              <a:rPr lang="fr-FR" b="1" dirty="0"/>
              <a:t> </a:t>
            </a:r>
            <a:r>
              <a:rPr lang="fr-FR" b="1" dirty="0">
                <a:solidFill>
                  <a:schemeClr val="accent2"/>
                </a:solidFill>
              </a:rPr>
              <a:t>$PSItem</a:t>
            </a:r>
            <a:r>
              <a:rPr lang="fr-FR" b="1" dirty="0"/>
              <a:t>.</a:t>
            </a:r>
            <a:r>
              <a:rPr lang="fr-FR" b="1" dirty="0">
                <a:solidFill>
                  <a:srgbClr val="7030A0"/>
                </a:solidFill>
              </a:rPr>
              <a:t>Length</a:t>
            </a:r>
            <a:r>
              <a:rPr lang="fr-FR" b="1" dirty="0"/>
              <a:t> </a:t>
            </a:r>
            <a:r>
              <a:rPr lang="fr-FR" dirty="0"/>
              <a:t>}} </a:t>
            </a:r>
          </a:p>
          <a:p>
            <a:pPr marL="0" indent="0">
              <a:buNone/>
            </a:pPr>
            <a:endParaRPr lang="fr-FR" b="1" dirty="0">
              <a:solidFill>
                <a:schemeClr val="accent5">
                  <a:lumMod val="75000"/>
                </a:schemeClr>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16" name="ZoneTexte 15">
            <a:extLst>
              <a:ext uri="{FF2B5EF4-FFF2-40B4-BE49-F238E27FC236}">
                <a16:creationId xmlns:a16="http://schemas.microsoft.com/office/drawing/2014/main" id="{0E0E587E-87FA-49AF-A5D3-A2033BFC8BDE}"/>
              </a:ext>
            </a:extLst>
          </p:cNvPr>
          <p:cNvSpPr txBox="1"/>
          <p:nvPr>
            <p:custDataLst>
              <p:tags r:id="rId5"/>
            </p:custDataLst>
          </p:nvPr>
        </p:nvSpPr>
        <p:spPr>
          <a:xfrm>
            <a:off x="508973" y="3924042"/>
            <a:ext cx="1925052" cy="529529"/>
          </a:xfrm>
          <a:prstGeom prst="rect">
            <a:avLst/>
          </a:prstGeom>
        </p:spPr>
        <p:txBody>
          <a:bodyPr vert="horz" wrap="square" lIns="91440" tIns="45720" rIns="91440" bIns="45720" rtlCol="0" anchor="b">
            <a:normAutofit/>
          </a:bodyPr>
          <a:lstStyle/>
          <a:p>
            <a:r>
              <a:rPr lang="fr-FR" sz="2400" dirty="0">
                <a:latin typeface="Segoe UI Historic" panose="020B0502040204020203" pitchFamily="34" charset="0"/>
                <a:ea typeface="Segoe UI Historic" panose="020B0502040204020203" pitchFamily="34" charset="0"/>
                <a:cs typeface="Segoe UI Historic" panose="020B0502040204020203" pitchFamily="34" charset="0"/>
              </a:rPr>
              <a:t>Hash Table</a:t>
            </a:r>
          </a:p>
        </p:txBody>
      </p:sp>
      <p:sp>
        <p:nvSpPr>
          <p:cNvPr id="17" name="Espace réservé du contenu 2">
            <a:extLst>
              <a:ext uri="{FF2B5EF4-FFF2-40B4-BE49-F238E27FC236}">
                <a16:creationId xmlns:a16="http://schemas.microsoft.com/office/drawing/2014/main" id="{A4C3CE56-3ACB-4162-BF98-63C4FC965BD0}"/>
              </a:ext>
            </a:extLst>
          </p:cNvPr>
          <p:cNvSpPr txBox="1">
            <a:spLocks/>
          </p:cNvSpPr>
          <p:nvPr>
            <p:custDataLst>
              <p:tags r:id="rId6"/>
            </p:custDataLst>
          </p:nvPr>
        </p:nvSpPr>
        <p:spPr>
          <a:xfrm>
            <a:off x="2025327" y="3924042"/>
            <a:ext cx="10800204" cy="2294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dirty="0"/>
              <a:t>	</a:t>
            </a:r>
            <a:r>
              <a:rPr lang="fr-FR" dirty="0"/>
              <a:t>		@{</a:t>
            </a:r>
          </a:p>
          <a:p>
            <a:pPr marL="0" indent="0">
              <a:buNone/>
            </a:pPr>
            <a:r>
              <a:rPr lang="fr-FR" b="1" dirty="0"/>
              <a:t>				n='</a:t>
            </a:r>
            <a:r>
              <a:rPr lang="fr-FR" b="1" dirty="0">
                <a:solidFill>
                  <a:srgbClr val="7030A0"/>
                </a:solidFill>
              </a:rPr>
              <a:t>Taille</a:t>
            </a:r>
            <a:r>
              <a:rPr lang="fr-FR" b="1" dirty="0"/>
              <a:t>’; </a:t>
            </a:r>
          </a:p>
          <a:p>
            <a:pPr marL="0" indent="0">
              <a:buNone/>
            </a:pPr>
            <a:r>
              <a:rPr lang="fr-FR" b="1" dirty="0"/>
              <a:t>				e=</a:t>
            </a:r>
            <a:r>
              <a:rPr lang="fr-FR" dirty="0"/>
              <a:t>{</a:t>
            </a:r>
            <a:r>
              <a:rPr lang="fr-FR" b="1" dirty="0"/>
              <a:t> </a:t>
            </a:r>
            <a:r>
              <a:rPr lang="fr-FR" b="1" dirty="0">
                <a:solidFill>
                  <a:schemeClr val="accent2"/>
                </a:solidFill>
              </a:rPr>
              <a:t>$PSItem</a:t>
            </a:r>
            <a:r>
              <a:rPr lang="fr-FR" b="1" dirty="0"/>
              <a:t>.</a:t>
            </a:r>
            <a:r>
              <a:rPr lang="fr-FR" b="1" dirty="0">
                <a:solidFill>
                  <a:srgbClr val="7030A0"/>
                </a:solidFill>
              </a:rPr>
              <a:t>Length</a:t>
            </a:r>
            <a:r>
              <a:rPr lang="fr-FR" b="1" dirty="0"/>
              <a:t> </a:t>
            </a:r>
            <a:r>
              <a:rPr lang="fr-FR" dirty="0"/>
              <a:t>}</a:t>
            </a:r>
          </a:p>
          <a:p>
            <a:pPr marL="0" indent="0">
              <a:buNone/>
            </a:pPr>
            <a:r>
              <a:rPr lang="fr-FR" dirty="0"/>
              <a:t>			    }</a:t>
            </a:r>
            <a:endParaRPr lang="fr-FR" b="1" dirty="0">
              <a:solidFill>
                <a:srgbClr val="7030A0"/>
              </a:solidFill>
            </a:endParaRPr>
          </a:p>
        </p:txBody>
      </p:sp>
      <p:cxnSp>
        <p:nvCxnSpPr>
          <p:cNvPr id="18" name="Connecteur droit avec flèche 17">
            <a:extLst>
              <a:ext uri="{FF2B5EF4-FFF2-40B4-BE49-F238E27FC236}">
                <a16:creationId xmlns:a16="http://schemas.microsoft.com/office/drawing/2014/main" id="{1CA63034-2213-4455-AAD9-D8EC2852D6B1}"/>
              </a:ext>
            </a:extLst>
          </p:cNvPr>
          <p:cNvCxnSpPr>
            <a:cxnSpLocks/>
          </p:cNvCxnSpPr>
          <p:nvPr>
            <p:custDataLst>
              <p:tags r:id="rId7"/>
            </p:custDataLst>
          </p:nvPr>
        </p:nvCxnSpPr>
        <p:spPr>
          <a:xfrm>
            <a:off x="2846082" y="4216190"/>
            <a:ext cx="1395663"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0268EF94-FCAD-4A03-B42F-BF7A1D0610B2}"/>
              </a:ext>
            </a:extLst>
          </p:cNvPr>
          <p:cNvCxnSpPr>
            <a:cxnSpLocks/>
          </p:cNvCxnSpPr>
          <p:nvPr>
            <p:custDataLst>
              <p:tags r:id="rId8"/>
            </p:custDataLst>
          </p:nvPr>
        </p:nvCxnSpPr>
        <p:spPr>
          <a:xfrm>
            <a:off x="2846082" y="4234871"/>
            <a:ext cx="1636295" cy="13314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FC244AFB-2A6F-4D9F-A5A5-0B1F59C4ED74}"/>
              </a:ext>
            </a:extLst>
          </p:cNvPr>
          <p:cNvSpPr txBox="1"/>
          <p:nvPr>
            <p:custDataLst>
              <p:tags r:id="rId9"/>
            </p:custDataLst>
          </p:nvPr>
        </p:nvSpPr>
        <p:spPr>
          <a:xfrm>
            <a:off x="8628164" y="4188806"/>
            <a:ext cx="2622884" cy="529529"/>
          </a:xfrm>
          <a:prstGeom prst="rect">
            <a:avLst/>
          </a:prstGeom>
        </p:spPr>
        <p:txBody>
          <a:bodyPr vert="horz" wrap="square" lIns="91440" tIns="45720" rIns="91440" bIns="45720" rtlCol="0" anchor="b">
            <a:normAutofit/>
          </a:bodyPr>
          <a:lstStyle/>
          <a:p>
            <a:r>
              <a:rPr lang="fr-FR" sz="2400" dirty="0">
                <a:latin typeface="Segoe UI Historic" panose="020B0502040204020203" pitchFamily="34" charset="0"/>
                <a:ea typeface="Segoe UI Historic" panose="020B0502040204020203" pitchFamily="34" charset="0"/>
                <a:cs typeface="Segoe UI Historic" panose="020B0502040204020203" pitchFamily="34" charset="0"/>
              </a:rPr>
              <a:t>Label (étiquette)</a:t>
            </a:r>
          </a:p>
        </p:txBody>
      </p:sp>
      <p:sp>
        <p:nvSpPr>
          <p:cNvPr id="21" name="ZoneTexte 20">
            <a:extLst>
              <a:ext uri="{FF2B5EF4-FFF2-40B4-BE49-F238E27FC236}">
                <a16:creationId xmlns:a16="http://schemas.microsoft.com/office/drawing/2014/main" id="{8858E614-35A1-4451-9F47-1E37DE846CC8}"/>
              </a:ext>
            </a:extLst>
          </p:cNvPr>
          <p:cNvSpPr txBox="1"/>
          <p:nvPr>
            <p:custDataLst>
              <p:tags r:id="rId10"/>
            </p:custDataLst>
          </p:nvPr>
        </p:nvSpPr>
        <p:spPr>
          <a:xfrm>
            <a:off x="8817191" y="4868267"/>
            <a:ext cx="3255409" cy="795933"/>
          </a:xfrm>
          <a:prstGeom prst="rect">
            <a:avLst/>
          </a:prstGeom>
        </p:spPr>
        <p:txBody>
          <a:bodyPr vert="horz" wrap="square" lIns="91440" tIns="45720" rIns="91440" bIns="45720" rtlCol="0" anchor="b">
            <a:normAutofit fontScale="92500"/>
          </a:bodyPr>
          <a:lstStyle/>
          <a:p>
            <a:r>
              <a:rPr lang="fr-FR" sz="2400" dirty="0">
                <a:latin typeface="Segoe UI Historic" panose="020B0502040204020203" pitchFamily="34" charset="0"/>
                <a:ea typeface="Segoe UI Historic" panose="020B0502040204020203" pitchFamily="34" charset="0"/>
                <a:cs typeface="Segoe UI Historic" panose="020B0502040204020203" pitchFamily="34" charset="0"/>
              </a:rPr>
              <a:t>Expression </a:t>
            </a:r>
          </a:p>
          <a:p>
            <a:r>
              <a:rPr lang="fr-FR" sz="2400" dirty="0">
                <a:latin typeface="Segoe UI Historic" panose="020B0502040204020203" pitchFamily="34" charset="0"/>
                <a:ea typeface="Segoe UI Historic" panose="020B0502040204020203" pitchFamily="34" charset="0"/>
                <a:cs typeface="Segoe UI Historic" panose="020B0502040204020203" pitchFamily="34" charset="0"/>
              </a:rPr>
              <a:t>(propriété à transformer)</a:t>
            </a:r>
          </a:p>
        </p:txBody>
      </p:sp>
      <p:sp>
        <p:nvSpPr>
          <p:cNvPr id="22" name="Espace réservé du pied de page 21">
            <a:extLst>
              <a:ext uri="{FF2B5EF4-FFF2-40B4-BE49-F238E27FC236}">
                <a16:creationId xmlns:a16="http://schemas.microsoft.com/office/drawing/2014/main" id="{81F87A2F-9AD1-4EE6-8C37-651E0FCD4C6E}"/>
              </a:ext>
            </a:extLst>
          </p:cNvPr>
          <p:cNvSpPr>
            <a:spLocks noGrp="1"/>
          </p:cNvSpPr>
          <p:nvPr>
            <p:ph type="ftr" sz="quarter" idx="11"/>
          </p:nvPr>
        </p:nvSpPr>
        <p:spPr/>
        <p:txBody>
          <a:bodyPr/>
          <a:lstStyle/>
          <a:p>
            <a:r>
              <a:rPr lang="en-US"/>
              <a:t>Stella Roulière</a:t>
            </a:r>
            <a:endParaRPr lang="en-US" dirty="0"/>
          </a:p>
        </p:txBody>
      </p:sp>
      <p:sp>
        <p:nvSpPr>
          <p:cNvPr id="23" name="Espace réservé du numéro de diapositive 22">
            <a:extLst>
              <a:ext uri="{FF2B5EF4-FFF2-40B4-BE49-F238E27FC236}">
                <a16:creationId xmlns:a16="http://schemas.microsoft.com/office/drawing/2014/main" id="{EBD6A936-5954-43D6-A587-F3E8098CACD4}"/>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34491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186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7" name="Titre 1">
            <a:extLst>
              <a:ext uri="{FF2B5EF4-FFF2-40B4-BE49-F238E27FC236}">
                <a16:creationId xmlns:a16="http://schemas.microsoft.com/office/drawing/2014/main" id="{5D23C228-6235-42E7-8F86-DD3547A43C9D}"/>
              </a:ext>
            </a:extLst>
          </p:cNvPr>
          <p:cNvSpPr txBox="1">
            <a:spLocks/>
          </p:cNvSpPr>
          <p:nvPr>
            <p:custDataLst>
              <p:tags r:id="rId2"/>
            </p:custDataLst>
          </p:nvPr>
        </p:nvSpPr>
        <p:spPr bwMode="gray">
          <a:xfrm>
            <a:off x="430924" y="1051911"/>
            <a:ext cx="11558596" cy="121062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dirty="0"/>
              <a:t>Les propriétés calculées avec transformation des valeurs</a:t>
            </a:r>
          </a:p>
        </p:txBody>
      </p:sp>
      <p:sp>
        <p:nvSpPr>
          <p:cNvPr id="2" name="Espace réservé du contenu 2">
            <a:extLst>
              <a:ext uri="{FF2B5EF4-FFF2-40B4-BE49-F238E27FC236}">
                <a16:creationId xmlns:a16="http://schemas.microsoft.com/office/drawing/2014/main" id="{C406CE1D-15E5-4F6F-A5A2-FD6F3748A985}"/>
              </a:ext>
            </a:extLst>
          </p:cNvPr>
          <p:cNvSpPr txBox="1">
            <a:spLocks/>
          </p:cNvSpPr>
          <p:nvPr>
            <p:custDataLst>
              <p:tags r:id="rId3"/>
            </p:custDataLst>
          </p:nvPr>
        </p:nvSpPr>
        <p:spPr>
          <a:xfrm>
            <a:off x="430924" y="2262539"/>
            <a:ext cx="10500613" cy="4695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On peut également changer l’unité de mesure remontée par les commandes. </a:t>
            </a:r>
          </a:p>
          <a:p>
            <a:r>
              <a:rPr lang="fr-FR" sz="2600" dirty="0"/>
              <a:t>La propriété </a:t>
            </a:r>
            <a:r>
              <a:rPr lang="fr-FR" sz="2600" i="1" dirty="0"/>
              <a:t>Length</a:t>
            </a:r>
            <a:r>
              <a:rPr lang="fr-FR" sz="2600" dirty="0"/>
              <a:t> n’est pas très lisible en Octet, essayons de transformer cette valeur en Mo</a:t>
            </a:r>
          </a:p>
          <a:p>
            <a:endParaRPr lang="fr-FR" sz="2600" dirty="0"/>
          </a:p>
          <a:p>
            <a:pPr marL="0" indent="0">
              <a:buNone/>
            </a:pPr>
            <a:endParaRPr lang="fr-FR" sz="2600" dirty="0"/>
          </a:p>
          <a:p>
            <a:endParaRPr lang="fr-FR" sz="2600" dirty="0"/>
          </a:p>
          <a:p>
            <a:endParaRPr lang="fr-FR" sz="2600" dirty="0"/>
          </a:p>
          <a:p>
            <a:pPr marL="0" indent="0">
              <a:buNone/>
            </a:pPr>
            <a:endParaRPr lang="fr-FR" sz="2600" b="1" dirty="0"/>
          </a:p>
        </p:txBody>
      </p:sp>
      <p:sp>
        <p:nvSpPr>
          <p:cNvPr id="3" name="Espace réservé du contenu 2">
            <a:extLst>
              <a:ext uri="{FF2B5EF4-FFF2-40B4-BE49-F238E27FC236}">
                <a16:creationId xmlns:a16="http://schemas.microsoft.com/office/drawing/2014/main" id="{658A8810-DCAD-422E-AABF-DC4A0D84F9AF}"/>
              </a:ext>
            </a:extLst>
          </p:cNvPr>
          <p:cNvSpPr txBox="1">
            <a:spLocks/>
          </p:cNvSpPr>
          <p:nvPr>
            <p:custDataLst>
              <p:tags r:id="rId4"/>
            </p:custDataLst>
          </p:nvPr>
        </p:nvSpPr>
        <p:spPr>
          <a:xfrm>
            <a:off x="740980" y="3939876"/>
            <a:ext cx="9806358" cy="2568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Get-ChildItem </a:t>
            </a:r>
            <a:r>
              <a:rPr lang="fr-FR" b="1" dirty="0">
                <a:solidFill>
                  <a:schemeClr val="accent5">
                    <a:lumMod val="50000"/>
                  </a:schemeClr>
                </a:solidFill>
              </a:rPr>
              <a:t>-File</a:t>
            </a:r>
            <a:r>
              <a:rPr lang="fr-FR" b="1" dirty="0">
                <a:solidFill>
                  <a:schemeClr val="accent5">
                    <a:lumMod val="75000"/>
                  </a:schemeClr>
                </a:solidFill>
              </a:rPr>
              <a:t> | Select </a:t>
            </a:r>
            <a:r>
              <a:rPr lang="fr-FR" b="1" dirty="0">
                <a:solidFill>
                  <a:srgbClr val="7030A0"/>
                </a:solidFill>
              </a:rPr>
              <a:t>Name,</a:t>
            </a:r>
          </a:p>
          <a:p>
            <a:pPr marL="0" indent="0">
              <a:buNone/>
            </a:pPr>
            <a:r>
              <a:rPr lang="fr-FR" b="1" dirty="0">
                <a:solidFill>
                  <a:srgbClr val="7030A0"/>
                </a:solidFill>
              </a:rPr>
              <a:t>	</a:t>
            </a:r>
            <a:r>
              <a:rPr lang="fr-FR" dirty="0"/>
              <a:t>@{</a:t>
            </a:r>
          </a:p>
          <a:p>
            <a:pPr marL="0" indent="0">
              <a:buNone/>
            </a:pPr>
            <a:r>
              <a:rPr lang="fr-FR" b="1" dirty="0"/>
              <a:t>		n='</a:t>
            </a:r>
            <a:r>
              <a:rPr lang="fr-FR" b="1" dirty="0">
                <a:solidFill>
                  <a:srgbClr val="7030A0"/>
                </a:solidFill>
              </a:rPr>
              <a:t>Taille</a:t>
            </a:r>
            <a:r>
              <a:rPr lang="fr-FR" b="1" dirty="0"/>
              <a:t>’;</a:t>
            </a:r>
          </a:p>
          <a:p>
            <a:pPr marL="0" indent="0">
              <a:buNone/>
            </a:pPr>
            <a:r>
              <a:rPr lang="fr-FR" b="1" dirty="0"/>
              <a:t> 		e=</a:t>
            </a:r>
            <a:r>
              <a:rPr lang="fr-FR" dirty="0"/>
              <a:t>{ '{0:N2}' -f (</a:t>
            </a:r>
            <a:r>
              <a:rPr lang="fr-FR" b="1" dirty="0">
                <a:solidFill>
                  <a:schemeClr val="accent2"/>
                </a:solidFill>
              </a:rPr>
              <a:t>$PSItem</a:t>
            </a:r>
            <a:r>
              <a:rPr lang="fr-FR" b="1" dirty="0"/>
              <a:t>.</a:t>
            </a:r>
            <a:r>
              <a:rPr lang="fr-FR" b="1" dirty="0">
                <a:solidFill>
                  <a:srgbClr val="7030A0"/>
                </a:solidFill>
              </a:rPr>
              <a:t>Length</a:t>
            </a:r>
            <a:r>
              <a:rPr lang="fr-FR" b="1" dirty="0"/>
              <a:t> / 1MB</a:t>
            </a:r>
            <a:r>
              <a:rPr lang="fr-FR" dirty="0"/>
              <a:t>)}</a:t>
            </a:r>
          </a:p>
          <a:p>
            <a:pPr marL="0" indent="0">
              <a:buNone/>
            </a:pPr>
            <a:r>
              <a:rPr lang="fr-FR" dirty="0"/>
              <a:t>	    } </a:t>
            </a:r>
          </a:p>
          <a:p>
            <a:pPr marL="0" indent="0">
              <a:buNone/>
            </a:pPr>
            <a:endParaRPr lang="fr-FR" b="1" dirty="0">
              <a:solidFill>
                <a:schemeClr val="accent5">
                  <a:lumMod val="75000"/>
                </a:schemeClr>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10" name="ZoneTexte 9">
            <a:extLst>
              <a:ext uri="{FF2B5EF4-FFF2-40B4-BE49-F238E27FC236}">
                <a16:creationId xmlns:a16="http://schemas.microsoft.com/office/drawing/2014/main" id="{DC26DD02-BFDB-4D2D-85C2-B8A64E4787D9}"/>
              </a:ext>
            </a:extLst>
          </p:cNvPr>
          <p:cNvSpPr txBox="1"/>
          <p:nvPr>
            <p:custDataLst>
              <p:tags r:id="rId5"/>
            </p:custDataLst>
          </p:nvPr>
        </p:nvSpPr>
        <p:spPr>
          <a:xfrm>
            <a:off x="2185943" y="6143023"/>
            <a:ext cx="2622884" cy="365646"/>
          </a:xfrm>
          <a:prstGeom prst="rect">
            <a:avLst/>
          </a:prstGeom>
        </p:spPr>
        <p:txBody>
          <a:bodyPr vert="horz" wrap="square" lIns="91440" tIns="45720" rIns="91440" bIns="45720" rtlCol="0" anchor="b">
            <a:normAutofit fontScale="70000" lnSpcReduction="20000"/>
          </a:bodyPr>
          <a:lstStyle/>
          <a:p>
            <a:r>
              <a:rPr lang="fr-FR" sz="2400" dirty="0">
                <a:latin typeface="Segoe UI Historic" panose="020B0502040204020203" pitchFamily="34" charset="0"/>
                <a:ea typeface="Segoe UI Historic" panose="020B0502040204020203" pitchFamily="34" charset="0"/>
                <a:cs typeface="Segoe UI Historic" panose="020B0502040204020203" pitchFamily="34" charset="0"/>
              </a:rPr>
              <a:t>Numérique à 2 décimales</a:t>
            </a:r>
          </a:p>
        </p:txBody>
      </p:sp>
      <p:sp>
        <p:nvSpPr>
          <p:cNvPr id="13" name="Rectangle 12">
            <a:extLst>
              <a:ext uri="{FF2B5EF4-FFF2-40B4-BE49-F238E27FC236}">
                <a16:creationId xmlns:a16="http://schemas.microsoft.com/office/drawing/2014/main" id="{ADC64B36-6722-4271-9A6D-AF9A9153F9F5}"/>
              </a:ext>
            </a:extLst>
          </p:cNvPr>
          <p:cNvSpPr/>
          <p:nvPr>
            <p:custDataLst>
              <p:tags r:id="rId6"/>
            </p:custDataLst>
          </p:nvPr>
        </p:nvSpPr>
        <p:spPr>
          <a:xfrm>
            <a:off x="3175819" y="5304816"/>
            <a:ext cx="993058" cy="452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4" name="Connecteur droit avec flèche 13">
            <a:extLst>
              <a:ext uri="{FF2B5EF4-FFF2-40B4-BE49-F238E27FC236}">
                <a16:creationId xmlns:a16="http://schemas.microsoft.com/office/drawing/2014/main" id="{DF75EC0E-6FF1-4339-963F-AE7756E9F664}"/>
              </a:ext>
            </a:extLst>
          </p:cNvPr>
          <p:cNvCxnSpPr>
            <a:cxnSpLocks/>
          </p:cNvCxnSpPr>
          <p:nvPr>
            <p:custDataLst>
              <p:tags r:id="rId7"/>
            </p:custDataLst>
          </p:nvPr>
        </p:nvCxnSpPr>
        <p:spPr>
          <a:xfrm flipV="1">
            <a:off x="3827559" y="5757100"/>
            <a:ext cx="0" cy="385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Espace réservé du pied de page 16">
            <a:extLst>
              <a:ext uri="{FF2B5EF4-FFF2-40B4-BE49-F238E27FC236}">
                <a16:creationId xmlns:a16="http://schemas.microsoft.com/office/drawing/2014/main" id="{073A9879-C16D-4C09-9AC2-6627E11E04DF}"/>
              </a:ext>
            </a:extLst>
          </p:cNvPr>
          <p:cNvSpPr>
            <a:spLocks noGrp="1"/>
          </p:cNvSpPr>
          <p:nvPr>
            <p:ph type="ftr" sz="quarter" idx="11"/>
          </p:nvPr>
        </p:nvSpPr>
        <p:spPr/>
        <p:txBody>
          <a:bodyPr/>
          <a:lstStyle/>
          <a:p>
            <a:r>
              <a:rPr lang="en-US"/>
              <a:t>Stella Roulière</a:t>
            </a:r>
            <a:endParaRPr lang="en-US" dirty="0"/>
          </a:p>
        </p:txBody>
      </p:sp>
      <p:sp>
        <p:nvSpPr>
          <p:cNvPr id="18" name="Espace réservé du numéro de diapositive 17">
            <a:extLst>
              <a:ext uri="{FF2B5EF4-FFF2-40B4-BE49-F238E27FC236}">
                <a16:creationId xmlns:a16="http://schemas.microsoft.com/office/drawing/2014/main" id="{DF88F114-8F92-4513-B4D6-6EB658DDBDF2}"/>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301149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7" name="Titre 1">
            <a:extLst>
              <a:ext uri="{FF2B5EF4-FFF2-40B4-BE49-F238E27FC236}">
                <a16:creationId xmlns:a16="http://schemas.microsoft.com/office/drawing/2014/main" id="{5D23C228-6235-42E7-8F86-DD3547A43C9D}"/>
              </a:ext>
            </a:extLst>
          </p:cNvPr>
          <p:cNvSpPr txBox="1">
            <a:spLocks/>
          </p:cNvSpPr>
          <p:nvPr>
            <p:custDataLst>
              <p:tags r:id="rId2"/>
            </p:custDataLst>
          </p:nvPr>
        </p:nvSpPr>
        <p:spPr bwMode="gray">
          <a:xfrm>
            <a:off x="2846082" y="1193800"/>
            <a:ext cx="11558596" cy="121062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t>Les propriétés calculées</a:t>
            </a:r>
            <a:endParaRPr lang="fr-FR" dirty="0"/>
          </a:p>
        </p:txBody>
      </p:sp>
      <p:sp>
        <p:nvSpPr>
          <p:cNvPr id="2" name="Espace réservé du contenu 2">
            <a:extLst>
              <a:ext uri="{FF2B5EF4-FFF2-40B4-BE49-F238E27FC236}">
                <a16:creationId xmlns:a16="http://schemas.microsoft.com/office/drawing/2014/main" id="{93C61429-1D52-482C-AA2E-B30058D299FB}"/>
              </a:ext>
            </a:extLst>
          </p:cNvPr>
          <p:cNvSpPr txBox="1">
            <a:spLocks/>
          </p:cNvSpPr>
          <p:nvPr>
            <p:custDataLst>
              <p:tags r:id="rId3"/>
            </p:custDataLst>
          </p:nvPr>
        </p:nvSpPr>
        <p:spPr>
          <a:xfrm>
            <a:off x="197001" y="2285311"/>
            <a:ext cx="11690199" cy="1138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Et également intégrer plusieurs propriétés calculées dans une même commande :</a:t>
            </a:r>
          </a:p>
          <a:p>
            <a:pPr marL="0" indent="0">
              <a:buNone/>
            </a:pPr>
            <a:endParaRPr lang="fr-FR" sz="2600" b="1" dirty="0"/>
          </a:p>
        </p:txBody>
      </p:sp>
      <p:sp>
        <p:nvSpPr>
          <p:cNvPr id="3" name="Espace réservé du contenu 2">
            <a:extLst>
              <a:ext uri="{FF2B5EF4-FFF2-40B4-BE49-F238E27FC236}">
                <a16:creationId xmlns:a16="http://schemas.microsoft.com/office/drawing/2014/main" id="{F0D7EBA3-5F18-4E88-9653-C5757B039BD2}"/>
              </a:ext>
            </a:extLst>
          </p:cNvPr>
          <p:cNvSpPr txBox="1">
            <a:spLocks/>
          </p:cNvSpPr>
          <p:nvPr>
            <p:custDataLst>
              <p:tags r:id="rId4"/>
            </p:custDataLst>
          </p:nvPr>
        </p:nvSpPr>
        <p:spPr>
          <a:xfrm>
            <a:off x="717263" y="3184634"/>
            <a:ext cx="9806358" cy="339262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Get-Volume | Select </a:t>
            </a:r>
            <a:r>
              <a:rPr lang="fr-FR" b="1" dirty="0">
                <a:solidFill>
                  <a:srgbClr val="7030A0"/>
                </a:solidFill>
              </a:rPr>
              <a:t>DriveLetter,</a:t>
            </a:r>
          </a:p>
          <a:p>
            <a:pPr marL="0" indent="0">
              <a:buNone/>
            </a:pPr>
            <a:r>
              <a:rPr lang="fr-FR" b="1" dirty="0">
                <a:solidFill>
                  <a:srgbClr val="7030A0"/>
                </a:solidFill>
              </a:rPr>
              <a:t>	</a:t>
            </a:r>
            <a:r>
              <a:rPr lang="fr-FR" dirty="0"/>
              <a:t>@{</a:t>
            </a:r>
          </a:p>
          <a:p>
            <a:pPr marL="0" indent="0">
              <a:buNone/>
            </a:pPr>
            <a:r>
              <a:rPr lang="fr-FR" b="1" dirty="0"/>
              <a:t>		n='</a:t>
            </a:r>
            <a:r>
              <a:rPr lang="fr-FR" b="1" dirty="0">
                <a:solidFill>
                  <a:srgbClr val="7030A0"/>
                </a:solidFill>
              </a:rPr>
              <a:t>Taille (GB)</a:t>
            </a:r>
            <a:r>
              <a:rPr lang="fr-FR" b="1" dirty="0"/>
              <a:t>’;</a:t>
            </a:r>
          </a:p>
          <a:p>
            <a:pPr marL="0" indent="0">
              <a:buNone/>
            </a:pPr>
            <a:r>
              <a:rPr lang="fr-FR" b="1" dirty="0"/>
              <a:t> 		e=</a:t>
            </a:r>
            <a:r>
              <a:rPr lang="fr-FR" dirty="0"/>
              <a:t>{ '{0:N2}' -f (</a:t>
            </a:r>
            <a:r>
              <a:rPr lang="fr-FR" b="1" dirty="0">
                <a:solidFill>
                  <a:schemeClr val="accent2"/>
                </a:solidFill>
              </a:rPr>
              <a:t>$PSItem</a:t>
            </a:r>
            <a:r>
              <a:rPr lang="fr-FR" b="1" dirty="0"/>
              <a:t>.</a:t>
            </a:r>
            <a:r>
              <a:rPr lang="fr-FR" b="1" dirty="0">
                <a:solidFill>
                  <a:srgbClr val="7030A0"/>
                </a:solidFill>
              </a:rPr>
              <a:t>Size</a:t>
            </a:r>
            <a:r>
              <a:rPr lang="fr-FR" b="1" dirty="0"/>
              <a:t> / 1GB</a:t>
            </a:r>
            <a:r>
              <a:rPr lang="fr-FR" dirty="0"/>
              <a:t>)}</a:t>
            </a:r>
          </a:p>
          <a:p>
            <a:pPr marL="0" indent="0">
              <a:buNone/>
            </a:pPr>
            <a:r>
              <a:rPr lang="fr-FR" dirty="0"/>
              <a:t>	    } ,</a:t>
            </a:r>
          </a:p>
          <a:p>
            <a:pPr marL="0" indent="0">
              <a:buNone/>
            </a:pPr>
            <a:r>
              <a:rPr lang="fr-FR" dirty="0"/>
              <a:t>	@{</a:t>
            </a:r>
          </a:p>
          <a:p>
            <a:pPr marL="0" indent="0">
              <a:buNone/>
            </a:pPr>
            <a:r>
              <a:rPr lang="fr-FR" b="1" dirty="0"/>
              <a:t>		n=‘</a:t>
            </a:r>
            <a:r>
              <a:rPr lang="fr-FR" b="1" dirty="0">
                <a:solidFill>
                  <a:srgbClr val="7030A0"/>
                </a:solidFill>
              </a:rPr>
              <a:t>Espace Libre (GB)</a:t>
            </a:r>
            <a:r>
              <a:rPr lang="fr-FR" b="1" dirty="0"/>
              <a:t>’;</a:t>
            </a:r>
          </a:p>
          <a:p>
            <a:pPr marL="0" indent="0">
              <a:buNone/>
            </a:pPr>
            <a:r>
              <a:rPr lang="fr-FR" b="1" dirty="0"/>
              <a:t> 		e=</a:t>
            </a:r>
            <a:r>
              <a:rPr lang="fr-FR" dirty="0"/>
              <a:t>{ '{0:N2}' -f (</a:t>
            </a:r>
            <a:r>
              <a:rPr lang="fr-FR" b="1" dirty="0">
                <a:solidFill>
                  <a:schemeClr val="accent2"/>
                </a:solidFill>
              </a:rPr>
              <a:t>$PSItem</a:t>
            </a:r>
            <a:r>
              <a:rPr lang="fr-FR" b="1" dirty="0"/>
              <a:t>.</a:t>
            </a:r>
            <a:r>
              <a:rPr lang="fr-FR" b="1" dirty="0">
                <a:solidFill>
                  <a:srgbClr val="7030A0"/>
                </a:solidFill>
              </a:rPr>
              <a:t>SizeRemaining</a:t>
            </a:r>
            <a:r>
              <a:rPr lang="fr-FR" b="1" dirty="0"/>
              <a:t> / 1GB</a:t>
            </a:r>
            <a:r>
              <a:rPr lang="fr-FR" dirty="0"/>
              <a:t>)}</a:t>
            </a:r>
          </a:p>
          <a:p>
            <a:pPr marL="0" indent="0">
              <a:buNone/>
            </a:pPr>
            <a:r>
              <a:rPr lang="fr-FR" dirty="0"/>
              <a:t>	    } </a:t>
            </a:r>
          </a:p>
          <a:p>
            <a:pPr marL="0" indent="0">
              <a:buNone/>
            </a:pPr>
            <a:endParaRPr lang="fr-FR" dirty="0"/>
          </a:p>
          <a:p>
            <a:pPr marL="0" indent="0">
              <a:buNone/>
            </a:pPr>
            <a:endParaRPr lang="fr-FR" b="1" dirty="0">
              <a:solidFill>
                <a:schemeClr val="accent5">
                  <a:lumMod val="75000"/>
                </a:schemeClr>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9" name="Espace réservé du pied de page 8">
            <a:extLst>
              <a:ext uri="{FF2B5EF4-FFF2-40B4-BE49-F238E27FC236}">
                <a16:creationId xmlns:a16="http://schemas.microsoft.com/office/drawing/2014/main" id="{624754DB-9420-4A3C-A70F-B7FAB80257DA}"/>
              </a:ext>
            </a:extLst>
          </p:cNvPr>
          <p:cNvSpPr>
            <a:spLocks noGrp="1"/>
          </p:cNvSpPr>
          <p:nvPr>
            <p:ph type="ftr" sz="quarter" idx="11"/>
          </p:nvPr>
        </p:nvSpPr>
        <p:spPr/>
        <p:txBody>
          <a:bodyPr/>
          <a:lstStyle/>
          <a:p>
            <a:r>
              <a:rPr lang="en-US"/>
              <a:t>Stella Roulière</a:t>
            </a:r>
            <a:endParaRPr lang="en-US" dirty="0"/>
          </a:p>
        </p:txBody>
      </p:sp>
      <p:sp>
        <p:nvSpPr>
          <p:cNvPr id="10" name="Espace réservé du numéro de diapositive 9">
            <a:extLst>
              <a:ext uri="{FF2B5EF4-FFF2-40B4-BE49-F238E27FC236}">
                <a16:creationId xmlns:a16="http://schemas.microsoft.com/office/drawing/2014/main" id="{095D4F00-25AB-4C58-B328-FE7BD2BD4FF2}"/>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437078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2ABEDBC-5000-42B1-BBC7-E376B30744DD}"/>
              </a:ext>
            </a:extLst>
          </p:cNvPr>
          <p:cNvSpPr>
            <a:spLocks noGrp="1"/>
          </p:cNvSpPr>
          <p:nvPr>
            <p:ph type="ctrTitle"/>
            <p:custDataLst>
              <p:tags r:id="rId1"/>
            </p:custDataLst>
          </p:nvPr>
        </p:nvSpPr>
        <p:spPr>
          <a:xfrm>
            <a:off x="1524000" y="1122363"/>
            <a:ext cx="9144000" cy="2387600"/>
          </a:xfrm>
        </p:spPr>
        <p:txBody>
          <a:bodyPr/>
          <a:lstStyle/>
          <a:p>
            <a:pPr algn="ctr"/>
            <a:r>
              <a:rPr lang="fr-FR" dirty="0"/>
              <a:t>Initiation au Scripting avec PowerShell</a:t>
            </a:r>
          </a:p>
        </p:txBody>
      </p:sp>
      <p:sp>
        <p:nvSpPr>
          <p:cNvPr id="5" name="Sous-titre 2">
            <a:extLst>
              <a:ext uri="{FF2B5EF4-FFF2-40B4-BE49-F238E27FC236}">
                <a16:creationId xmlns:a16="http://schemas.microsoft.com/office/drawing/2014/main" id="{9E9927E2-B067-4895-B8F8-CE88C7C0FC05}"/>
              </a:ext>
            </a:extLst>
          </p:cNvPr>
          <p:cNvSpPr>
            <a:spLocks noGrp="1"/>
          </p:cNvSpPr>
          <p:nvPr>
            <p:ph type="subTitle" idx="1"/>
            <p:custDataLst>
              <p:tags r:id="rId2"/>
            </p:custDataLst>
          </p:nvPr>
        </p:nvSpPr>
        <p:spPr>
          <a:xfrm>
            <a:off x="1524000" y="3995300"/>
            <a:ext cx="9144000" cy="1655762"/>
          </a:xfrm>
        </p:spPr>
        <p:txBody>
          <a:bodyPr/>
          <a:lstStyle/>
          <a:p>
            <a:pPr algn="ctr"/>
            <a:r>
              <a:rPr lang="fr-FR" dirty="0"/>
              <a:t>Module 1 – Découverte de PowerShell</a:t>
            </a:r>
          </a:p>
        </p:txBody>
      </p:sp>
    </p:spTree>
    <p:extLst>
      <p:ext uri="{BB962C8B-B14F-4D97-AF65-F5344CB8AC3E}">
        <p14:creationId xmlns:p14="http://schemas.microsoft.com/office/powerpoint/2010/main" val="3215213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8" name="Titre 1">
            <a:extLst>
              <a:ext uri="{FF2B5EF4-FFF2-40B4-BE49-F238E27FC236}">
                <a16:creationId xmlns:a16="http://schemas.microsoft.com/office/drawing/2014/main" id="{58B120A0-4242-4CDF-BDF6-18EC72964ED6}"/>
              </a:ext>
            </a:extLst>
          </p:cNvPr>
          <p:cNvSpPr>
            <a:spLocks noGrp="1"/>
          </p:cNvSpPr>
          <p:nvPr>
            <p:ph type="title"/>
            <p:custDataLst>
              <p:tags r:id="rId2"/>
            </p:custDataLst>
          </p:nvPr>
        </p:nvSpPr>
        <p:spPr>
          <a:xfrm>
            <a:off x="3571296" y="1314328"/>
            <a:ext cx="11558596" cy="924270"/>
          </a:xfrm>
        </p:spPr>
        <p:txBody>
          <a:bodyPr/>
          <a:lstStyle/>
          <a:p>
            <a:r>
              <a:rPr lang="fr-FR" dirty="0"/>
              <a:t>Ecrire dans un fichier</a:t>
            </a:r>
          </a:p>
        </p:txBody>
      </p:sp>
      <p:sp>
        <p:nvSpPr>
          <p:cNvPr id="6" name="Espace réservé du contenu 2">
            <a:extLst>
              <a:ext uri="{FF2B5EF4-FFF2-40B4-BE49-F238E27FC236}">
                <a16:creationId xmlns:a16="http://schemas.microsoft.com/office/drawing/2014/main" id="{563075C3-2406-4569-BD3C-014057DD7E73}"/>
              </a:ext>
            </a:extLst>
          </p:cNvPr>
          <p:cNvSpPr txBox="1">
            <a:spLocks/>
          </p:cNvSpPr>
          <p:nvPr>
            <p:custDataLst>
              <p:tags r:id="rId3"/>
            </p:custDataLst>
          </p:nvPr>
        </p:nvSpPr>
        <p:spPr>
          <a:xfrm>
            <a:off x="221498" y="2387600"/>
            <a:ext cx="11539578" cy="1828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Comme en Bash, les chevrons ( &gt; ; &gt;&gt; ) peuvent être utilisés pour rediriger le résultat de commandes dans un fichier. </a:t>
            </a:r>
          </a:p>
          <a:p>
            <a:r>
              <a:rPr lang="fr-FR" sz="2600" dirty="0"/>
              <a:t>Alternativement, la commande </a:t>
            </a:r>
            <a:r>
              <a:rPr lang="fr-FR" sz="2600" b="1" dirty="0">
                <a:solidFill>
                  <a:srgbClr val="28727F"/>
                </a:solidFill>
              </a:rPr>
              <a:t>Out-File</a:t>
            </a:r>
            <a:r>
              <a:rPr lang="fr-FR" sz="2600" dirty="0"/>
              <a:t> peut être utilisée. Elle prend en charge un ensemble d’options :</a:t>
            </a:r>
          </a:p>
          <a:p>
            <a:endParaRPr lang="fr-FR" sz="2600" b="1" dirty="0"/>
          </a:p>
          <a:p>
            <a:endParaRPr lang="fr-FR" sz="2600" b="1" dirty="0"/>
          </a:p>
        </p:txBody>
      </p:sp>
      <p:sp>
        <p:nvSpPr>
          <p:cNvPr id="11" name="Espace réservé du contenu 2">
            <a:extLst>
              <a:ext uri="{FF2B5EF4-FFF2-40B4-BE49-F238E27FC236}">
                <a16:creationId xmlns:a16="http://schemas.microsoft.com/office/drawing/2014/main" id="{CE50CC55-6EE8-4300-81DC-CE35E15221BF}"/>
              </a:ext>
            </a:extLst>
          </p:cNvPr>
          <p:cNvSpPr txBox="1">
            <a:spLocks/>
          </p:cNvSpPr>
          <p:nvPr>
            <p:custDataLst>
              <p:tags r:id="rId4"/>
            </p:custDataLst>
          </p:nvPr>
        </p:nvSpPr>
        <p:spPr>
          <a:xfrm>
            <a:off x="717263" y="4059577"/>
            <a:ext cx="11474737" cy="20895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Get-Service | Out-File </a:t>
            </a:r>
            <a:r>
              <a:rPr lang="fr-FR" b="1" dirty="0">
                <a:solidFill>
                  <a:srgbClr val="7030A0"/>
                </a:solidFill>
              </a:rPr>
              <a:t>C:\stella\Services.txt</a:t>
            </a:r>
          </a:p>
          <a:p>
            <a:pPr marL="0" indent="0">
              <a:buNone/>
            </a:pPr>
            <a:r>
              <a:rPr lang="fr-FR" dirty="0"/>
              <a:t>PS &gt; </a:t>
            </a:r>
            <a:r>
              <a:rPr lang="fr-FR" b="1" dirty="0">
                <a:solidFill>
                  <a:schemeClr val="accent5">
                    <a:lumMod val="75000"/>
                  </a:schemeClr>
                </a:solidFill>
              </a:rPr>
              <a:t>Get-Service | Out-File </a:t>
            </a:r>
            <a:r>
              <a:rPr lang="fr-FR" b="1" dirty="0">
                <a:solidFill>
                  <a:srgbClr val="7030A0"/>
                </a:solidFill>
              </a:rPr>
              <a:t>C:\stella\Services.txt </a:t>
            </a:r>
            <a:r>
              <a:rPr lang="fr-FR" b="1" dirty="0">
                <a:solidFill>
                  <a:schemeClr val="accent5">
                    <a:lumMod val="50000"/>
                  </a:schemeClr>
                </a:solidFill>
              </a:rPr>
              <a:t>–Append</a:t>
            </a:r>
          </a:p>
          <a:p>
            <a:pPr marL="0" indent="0">
              <a:buNone/>
            </a:pPr>
            <a:r>
              <a:rPr lang="fr-FR" dirty="0"/>
              <a:t>PS &gt; </a:t>
            </a:r>
            <a:r>
              <a:rPr lang="fr-FR" b="1" dirty="0">
                <a:solidFill>
                  <a:schemeClr val="accent5">
                    <a:lumMod val="75000"/>
                  </a:schemeClr>
                </a:solidFill>
              </a:rPr>
              <a:t>Get-Service | Out-File </a:t>
            </a:r>
            <a:r>
              <a:rPr lang="fr-FR" b="1" dirty="0">
                <a:solidFill>
                  <a:srgbClr val="7030A0"/>
                </a:solidFill>
              </a:rPr>
              <a:t>C:\stella\Services.txt </a:t>
            </a:r>
            <a:r>
              <a:rPr lang="fr-FR" b="1" dirty="0">
                <a:solidFill>
                  <a:schemeClr val="accent5">
                    <a:lumMod val="50000"/>
                  </a:schemeClr>
                </a:solidFill>
              </a:rPr>
              <a:t>–Width </a:t>
            </a:r>
            <a:r>
              <a:rPr lang="fr-FR" b="1" dirty="0">
                <a:solidFill>
                  <a:srgbClr val="7030A0"/>
                </a:solidFill>
              </a:rPr>
              <a:t>42</a:t>
            </a:r>
          </a:p>
          <a:p>
            <a:pPr marL="0" indent="0">
              <a:buNone/>
            </a:pPr>
            <a:r>
              <a:rPr lang="fr-FR" dirty="0"/>
              <a:t>PS &gt; </a:t>
            </a:r>
            <a:r>
              <a:rPr lang="fr-FR" b="1" dirty="0">
                <a:solidFill>
                  <a:schemeClr val="accent5">
                    <a:lumMod val="75000"/>
                  </a:schemeClr>
                </a:solidFill>
              </a:rPr>
              <a:t>Get-Service | Out-File </a:t>
            </a:r>
            <a:r>
              <a:rPr lang="fr-FR" b="1" dirty="0">
                <a:solidFill>
                  <a:srgbClr val="7030A0"/>
                </a:solidFill>
              </a:rPr>
              <a:t>C:\stella\Services.txt </a:t>
            </a:r>
            <a:r>
              <a:rPr lang="fr-FR" b="1" dirty="0">
                <a:solidFill>
                  <a:schemeClr val="accent5">
                    <a:lumMod val="50000"/>
                  </a:schemeClr>
                </a:solidFill>
              </a:rPr>
              <a:t>–Encoding </a:t>
            </a:r>
            <a:r>
              <a:rPr lang="fr-FR" b="1" dirty="0">
                <a:solidFill>
                  <a:srgbClr val="7030A0"/>
                </a:solidFill>
              </a:rPr>
              <a:t>ASCII</a:t>
            </a:r>
          </a:p>
          <a:p>
            <a:pPr marL="0" indent="0">
              <a:buNone/>
            </a:pPr>
            <a:r>
              <a:rPr lang="fr-FR" b="1" dirty="0">
                <a:solidFill>
                  <a:srgbClr val="7030A0"/>
                </a:solidFill>
              </a:rPr>
              <a:t>	</a:t>
            </a:r>
          </a:p>
          <a:p>
            <a:pPr marL="0" indent="0">
              <a:buNone/>
            </a:pPr>
            <a:r>
              <a:rPr lang="fr-FR" dirty="0"/>
              <a:t> 	PS &gt; </a:t>
            </a:r>
            <a:r>
              <a:rPr lang="fr-FR" b="1" dirty="0">
                <a:solidFill>
                  <a:schemeClr val="accent5">
                    <a:lumMod val="75000"/>
                  </a:schemeClr>
                </a:solidFill>
              </a:rPr>
              <a:t>Get-Content </a:t>
            </a:r>
            <a:r>
              <a:rPr lang="fr-FR" b="1" dirty="0">
                <a:solidFill>
                  <a:srgbClr val="7030A0"/>
                </a:solidFill>
              </a:rPr>
              <a:t>C:\stella\Services.txt </a:t>
            </a:r>
          </a:p>
          <a:p>
            <a:pPr marL="0" indent="0">
              <a:buNone/>
            </a:pPr>
            <a:endParaRPr lang="fr-FR" dirty="0"/>
          </a:p>
          <a:p>
            <a:pPr marL="0" indent="0">
              <a:buNone/>
            </a:pPr>
            <a:endParaRPr lang="fr-FR" b="1" dirty="0">
              <a:solidFill>
                <a:schemeClr val="accent5">
                  <a:lumMod val="75000"/>
                </a:schemeClr>
              </a:solidFill>
            </a:endParaRPr>
          </a:p>
          <a:p>
            <a:pPr marL="0" indent="0">
              <a:buNone/>
            </a:pPr>
            <a:endParaRPr lang="fr-FR" b="1" dirty="0">
              <a:solidFill>
                <a:srgbClr val="7030A0"/>
              </a:solidFill>
            </a:endParaRPr>
          </a:p>
        </p:txBody>
      </p:sp>
      <p:sp>
        <p:nvSpPr>
          <p:cNvPr id="12" name="Espace réservé du pied de page 11">
            <a:extLst>
              <a:ext uri="{FF2B5EF4-FFF2-40B4-BE49-F238E27FC236}">
                <a16:creationId xmlns:a16="http://schemas.microsoft.com/office/drawing/2014/main" id="{7C7F3A0A-4559-42B3-A262-CFFC1CEFF4F8}"/>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95C60F63-4C0A-4723-A856-978E2C0EAD36}"/>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4264349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9" name="Titre 1">
            <a:extLst>
              <a:ext uri="{FF2B5EF4-FFF2-40B4-BE49-F238E27FC236}">
                <a16:creationId xmlns:a16="http://schemas.microsoft.com/office/drawing/2014/main" id="{E0C7157A-3BFF-422A-B861-2F316C2210F0}"/>
              </a:ext>
            </a:extLst>
          </p:cNvPr>
          <p:cNvSpPr>
            <a:spLocks noGrp="1"/>
          </p:cNvSpPr>
          <p:nvPr>
            <p:ph type="title"/>
            <p:custDataLst>
              <p:tags r:id="rId2"/>
            </p:custDataLst>
          </p:nvPr>
        </p:nvSpPr>
        <p:spPr>
          <a:xfrm>
            <a:off x="3555530" y="1314328"/>
            <a:ext cx="11558596" cy="924270"/>
          </a:xfrm>
        </p:spPr>
        <p:txBody>
          <a:bodyPr/>
          <a:lstStyle/>
          <a:p>
            <a:r>
              <a:rPr lang="fr-FR" dirty="0"/>
              <a:t>Export et conversions</a:t>
            </a:r>
          </a:p>
        </p:txBody>
      </p:sp>
      <p:sp>
        <p:nvSpPr>
          <p:cNvPr id="5" name="Espace réservé du contenu 2">
            <a:extLst>
              <a:ext uri="{FF2B5EF4-FFF2-40B4-BE49-F238E27FC236}">
                <a16:creationId xmlns:a16="http://schemas.microsoft.com/office/drawing/2014/main" id="{D4436B9F-DB10-4079-8D26-AF1835E36269}"/>
              </a:ext>
            </a:extLst>
          </p:cNvPr>
          <p:cNvSpPr txBox="1">
            <a:spLocks/>
          </p:cNvSpPr>
          <p:nvPr>
            <p:custDataLst>
              <p:tags r:id="rId3"/>
            </p:custDataLst>
          </p:nvPr>
        </p:nvSpPr>
        <p:spPr>
          <a:xfrm>
            <a:off x="430924" y="2238598"/>
            <a:ext cx="10500613" cy="3269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On peut également transformer des données dans des formats appropriés à leur réutilisation :</a:t>
            </a:r>
          </a:p>
          <a:p>
            <a:pPr lvl="1"/>
            <a:r>
              <a:rPr lang="fr-FR" sz="2000" dirty="0"/>
              <a:t>CSV</a:t>
            </a:r>
          </a:p>
          <a:p>
            <a:pPr lvl="1"/>
            <a:r>
              <a:rPr lang="fr-FR" sz="2000" dirty="0"/>
              <a:t>CliXML</a:t>
            </a:r>
          </a:p>
          <a:p>
            <a:pPr lvl="1"/>
            <a:r>
              <a:rPr lang="fr-FR" sz="2000" dirty="0"/>
              <a:t>JSON</a:t>
            </a:r>
          </a:p>
          <a:p>
            <a:pPr lvl="1"/>
            <a:r>
              <a:rPr lang="fr-FR" sz="2000" dirty="0"/>
              <a:t>HTML</a:t>
            </a:r>
          </a:p>
          <a:p>
            <a:r>
              <a:rPr lang="fr-FR" sz="2600" dirty="0"/>
              <a:t>Pour les formats CSV et XML, on utilise des commandes d’exports</a:t>
            </a:r>
            <a:endParaRPr lang="fr-FR" sz="2000" dirty="0"/>
          </a:p>
          <a:p>
            <a:pPr lvl="1"/>
            <a:endParaRPr lang="fr-FR" sz="2000" dirty="0"/>
          </a:p>
          <a:p>
            <a:endParaRPr lang="fr-FR" sz="2600" b="1" dirty="0"/>
          </a:p>
          <a:p>
            <a:endParaRPr lang="fr-FR" sz="2600" b="1" dirty="0"/>
          </a:p>
        </p:txBody>
      </p:sp>
      <p:sp>
        <p:nvSpPr>
          <p:cNvPr id="7" name="Espace réservé du contenu 2">
            <a:extLst>
              <a:ext uri="{FF2B5EF4-FFF2-40B4-BE49-F238E27FC236}">
                <a16:creationId xmlns:a16="http://schemas.microsoft.com/office/drawing/2014/main" id="{19FC0DB9-23F1-49B9-914F-E82D79B1C0C7}"/>
              </a:ext>
            </a:extLst>
          </p:cNvPr>
          <p:cNvSpPr txBox="1">
            <a:spLocks/>
          </p:cNvSpPr>
          <p:nvPr>
            <p:custDataLst>
              <p:tags r:id="rId4"/>
            </p:custDataLst>
          </p:nvPr>
        </p:nvSpPr>
        <p:spPr>
          <a:xfrm>
            <a:off x="694021" y="4982066"/>
            <a:ext cx="11474737" cy="2900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Get-Service | Export-</a:t>
            </a:r>
            <a:r>
              <a:rPr lang="fr-FR" b="1" dirty="0" err="1">
                <a:solidFill>
                  <a:schemeClr val="accent5">
                    <a:lumMod val="75000"/>
                  </a:schemeClr>
                </a:solidFill>
              </a:rPr>
              <a:t>CliXML</a:t>
            </a:r>
            <a:r>
              <a:rPr lang="fr-FR" b="1" dirty="0">
                <a:solidFill>
                  <a:schemeClr val="accent5">
                    <a:lumMod val="75000"/>
                  </a:schemeClr>
                </a:solidFill>
              </a:rPr>
              <a:t> </a:t>
            </a:r>
            <a:r>
              <a:rPr lang="fr-FR" b="1" dirty="0">
                <a:solidFill>
                  <a:srgbClr val="7030A0"/>
                </a:solidFill>
              </a:rPr>
              <a:t>C:\ExportXML.xml</a:t>
            </a:r>
          </a:p>
          <a:p>
            <a:pPr marL="0" indent="0">
              <a:buNone/>
            </a:pPr>
            <a:r>
              <a:rPr lang="fr-FR" dirty="0"/>
              <a:t>PS &gt; </a:t>
            </a:r>
            <a:r>
              <a:rPr lang="fr-FR" b="1" dirty="0">
                <a:solidFill>
                  <a:schemeClr val="accent5">
                    <a:lumMod val="75000"/>
                  </a:schemeClr>
                </a:solidFill>
              </a:rPr>
              <a:t>Get-Service | Export-CSV </a:t>
            </a:r>
            <a:r>
              <a:rPr lang="fr-FR" b="1" dirty="0">
                <a:solidFill>
                  <a:srgbClr val="7030A0"/>
                </a:solidFill>
              </a:rPr>
              <a:t>C:\ExportCSV.csv</a:t>
            </a:r>
          </a:p>
          <a:p>
            <a:pPr marL="0" indent="0">
              <a:buNone/>
            </a:pPr>
            <a:r>
              <a:rPr lang="fr-FR" dirty="0"/>
              <a:t>PS &gt; </a:t>
            </a:r>
            <a:r>
              <a:rPr lang="fr-FR" b="1" dirty="0">
                <a:solidFill>
                  <a:schemeClr val="accent5">
                    <a:lumMod val="75000"/>
                  </a:schemeClr>
                </a:solidFill>
              </a:rPr>
              <a:t>Get-Service | Export-CSV </a:t>
            </a:r>
            <a:r>
              <a:rPr lang="fr-FR" b="1" dirty="0">
                <a:solidFill>
                  <a:srgbClr val="7030A0"/>
                </a:solidFill>
              </a:rPr>
              <a:t>C:\ExportCSV.csv </a:t>
            </a:r>
            <a:r>
              <a:rPr lang="fr-FR" b="1" dirty="0">
                <a:solidFill>
                  <a:schemeClr val="accent5">
                    <a:lumMod val="50000"/>
                  </a:schemeClr>
                </a:solidFill>
              </a:rPr>
              <a:t>–</a:t>
            </a:r>
            <a:r>
              <a:rPr lang="fr-FR" b="1" dirty="0" err="1">
                <a:solidFill>
                  <a:schemeClr val="accent5">
                    <a:lumMod val="50000"/>
                  </a:schemeClr>
                </a:solidFill>
              </a:rPr>
              <a:t>Delimiter</a:t>
            </a:r>
            <a:r>
              <a:rPr lang="fr-FR" b="1" dirty="0">
                <a:solidFill>
                  <a:schemeClr val="accent5">
                    <a:lumMod val="50000"/>
                  </a:schemeClr>
                </a:solidFill>
              </a:rPr>
              <a:t> "</a:t>
            </a:r>
            <a:r>
              <a:rPr lang="fr-FR" b="1" dirty="0">
                <a:solidFill>
                  <a:srgbClr val="7030A0"/>
                </a:solidFill>
              </a:rPr>
              <a:t>,</a:t>
            </a:r>
            <a:r>
              <a:rPr lang="fr-FR" b="1" dirty="0">
                <a:solidFill>
                  <a:schemeClr val="accent5">
                    <a:lumMod val="50000"/>
                  </a:schemeClr>
                </a:solidFill>
              </a:rPr>
              <a:t>"</a:t>
            </a: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14" name="Espace réservé du pied de page 13">
            <a:extLst>
              <a:ext uri="{FF2B5EF4-FFF2-40B4-BE49-F238E27FC236}">
                <a16:creationId xmlns:a16="http://schemas.microsoft.com/office/drawing/2014/main" id="{95B3DF9C-A5C9-43F4-8572-5D8363823B22}"/>
              </a:ext>
            </a:extLst>
          </p:cNvPr>
          <p:cNvSpPr>
            <a:spLocks noGrp="1"/>
          </p:cNvSpPr>
          <p:nvPr>
            <p:ph type="ftr" sz="quarter" idx="11"/>
          </p:nvPr>
        </p:nvSpPr>
        <p:spPr/>
        <p:txBody>
          <a:bodyPr/>
          <a:lstStyle/>
          <a:p>
            <a:r>
              <a:rPr lang="en-US"/>
              <a:t>Stella Roulière</a:t>
            </a:r>
            <a:endParaRPr lang="en-US" dirty="0"/>
          </a:p>
        </p:txBody>
      </p:sp>
      <p:sp>
        <p:nvSpPr>
          <p:cNvPr id="15" name="Espace réservé du numéro de diapositive 14">
            <a:extLst>
              <a:ext uri="{FF2B5EF4-FFF2-40B4-BE49-F238E27FC236}">
                <a16:creationId xmlns:a16="http://schemas.microsoft.com/office/drawing/2014/main" id="{4F58F347-2385-4429-A31B-A8006CFDD984}"/>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1744007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5" name="Titre 1">
            <a:extLst>
              <a:ext uri="{FF2B5EF4-FFF2-40B4-BE49-F238E27FC236}">
                <a16:creationId xmlns:a16="http://schemas.microsoft.com/office/drawing/2014/main" id="{3C652559-9F0C-4B3C-8B2E-6570E4B2E652}"/>
              </a:ext>
            </a:extLst>
          </p:cNvPr>
          <p:cNvSpPr>
            <a:spLocks noGrp="1"/>
          </p:cNvSpPr>
          <p:nvPr>
            <p:ph type="title"/>
            <p:custDataLst>
              <p:tags r:id="rId2"/>
            </p:custDataLst>
          </p:nvPr>
        </p:nvSpPr>
        <p:spPr>
          <a:xfrm>
            <a:off x="3760482" y="1345859"/>
            <a:ext cx="11558596" cy="924270"/>
          </a:xfrm>
        </p:spPr>
        <p:txBody>
          <a:bodyPr/>
          <a:lstStyle/>
          <a:p>
            <a:r>
              <a:rPr lang="fr-FR" dirty="0"/>
              <a:t>Export et conversions</a:t>
            </a:r>
          </a:p>
        </p:txBody>
      </p:sp>
      <p:sp>
        <p:nvSpPr>
          <p:cNvPr id="2" name="Espace réservé du contenu 2">
            <a:extLst>
              <a:ext uri="{FF2B5EF4-FFF2-40B4-BE49-F238E27FC236}">
                <a16:creationId xmlns:a16="http://schemas.microsoft.com/office/drawing/2014/main" id="{47216C6A-51FC-460D-89F1-091438C55DA2}"/>
              </a:ext>
            </a:extLst>
          </p:cNvPr>
          <p:cNvSpPr txBox="1">
            <a:spLocks/>
          </p:cNvSpPr>
          <p:nvPr>
            <p:custDataLst>
              <p:tags r:id="rId3"/>
            </p:custDataLst>
          </p:nvPr>
        </p:nvSpPr>
        <p:spPr>
          <a:xfrm>
            <a:off x="430924" y="2387600"/>
            <a:ext cx="10500613" cy="4793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Pour les formats HTML et JSON, il faut convertir les données puis les exporter :</a:t>
            </a:r>
            <a:endParaRPr lang="fr-FR" sz="2000" dirty="0"/>
          </a:p>
        </p:txBody>
      </p:sp>
      <p:sp>
        <p:nvSpPr>
          <p:cNvPr id="3" name="Espace réservé du contenu 2">
            <a:extLst>
              <a:ext uri="{FF2B5EF4-FFF2-40B4-BE49-F238E27FC236}">
                <a16:creationId xmlns:a16="http://schemas.microsoft.com/office/drawing/2014/main" id="{4404645D-E4D1-4146-B5DB-993A68BAFA8C}"/>
              </a:ext>
            </a:extLst>
          </p:cNvPr>
          <p:cNvSpPr txBox="1">
            <a:spLocks/>
          </p:cNvSpPr>
          <p:nvPr>
            <p:custDataLst>
              <p:tags r:id="rId4"/>
            </p:custDataLst>
          </p:nvPr>
        </p:nvSpPr>
        <p:spPr>
          <a:xfrm>
            <a:off x="740980" y="3565527"/>
            <a:ext cx="10273413" cy="7967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Get-Service | ConvertTo-Html | Out-File </a:t>
            </a:r>
            <a:r>
              <a:rPr lang="fr-FR" b="1" dirty="0">
                <a:solidFill>
                  <a:srgbClr val="7030A0"/>
                </a:solidFill>
              </a:rPr>
              <a:t>C:\Services.html</a:t>
            </a:r>
          </a:p>
          <a:p>
            <a:pPr marL="0" indent="0">
              <a:buNone/>
            </a:pPr>
            <a:r>
              <a:rPr lang="fr-FR" dirty="0"/>
              <a:t>PS &gt; </a:t>
            </a:r>
            <a:r>
              <a:rPr lang="fr-FR" b="1" dirty="0">
                <a:solidFill>
                  <a:schemeClr val="accent5">
                    <a:lumMod val="75000"/>
                  </a:schemeClr>
                </a:solidFill>
              </a:rPr>
              <a:t>Get-Service | ConvertTo-JSON | Out-File </a:t>
            </a:r>
            <a:r>
              <a:rPr lang="fr-FR" b="1" dirty="0">
                <a:solidFill>
                  <a:srgbClr val="7030A0"/>
                </a:solidFill>
              </a:rPr>
              <a:t>C:\Test\Services.json</a:t>
            </a:r>
          </a:p>
          <a:p>
            <a:pPr marL="0" indent="0">
              <a:buNone/>
            </a:pPr>
            <a:endParaRPr lang="fr-FR" dirty="0"/>
          </a:p>
        </p:txBody>
      </p:sp>
      <p:sp>
        <p:nvSpPr>
          <p:cNvPr id="10" name="Rectangle 9">
            <a:extLst>
              <a:ext uri="{FF2B5EF4-FFF2-40B4-BE49-F238E27FC236}">
                <a16:creationId xmlns:a16="http://schemas.microsoft.com/office/drawing/2014/main" id="{13DA36AF-E218-4264-BD25-2951EB44289C}"/>
              </a:ext>
            </a:extLst>
          </p:cNvPr>
          <p:cNvSpPr/>
          <p:nvPr>
            <p:custDataLst>
              <p:tags r:id="rId5"/>
            </p:custDataLst>
          </p:nvPr>
        </p:nvSpPr>
        <p:spPr>
          <a:xfrm>
            <a:off x="1004376" y="5310050"/>
            <a:ext cx="9746620" cy="923330"/>
          </a:xfrm>
          <a:prstGeom prst="rect">
            <a:avLst/>
          </a:prstGeom>
        </p:spPr>
        <p:txBody>
          <a:bodyPr wrap="square">
            <a:spAutoFit/>
          </a:bodyPr>
          <a:lstStyle/>
          <a:p>
            <a:r>
              <a:rPr lang="fr-FR" sz="2800" dirty="0">
                <a:solidFill>
                  <a:prstClr val="black"/>
                </a:solidFill>
                <a:latin typeface="WebHostingHub-Glyphs" panose="02000503000000000000" pitchFamily="2" charset="0"/>
              </a:rPr>
              <a:t></a:t>
            </a:r>
            <a:r>
              <a:rPr lang="fr-FR" sz="2400" dirty="0">
                <a:solidFill>
                  <a:prstClr val="black"/>
                </a:solidFill>
                <a:latin typeface="WebHostingHub-Glyphs" panose="02000503000000000000" pitchFamily="2" charset="0"/>
              </a:rPr>
              <a:t> </a:t>
            </a:r>
            <a:r>
              <a:rPr lang="fr-FR" sz="2400" dirty="0">
                <a:solidFill>
                  <a:srgbClr val="343642"/>
                </a:solidFill>
                <a:latin typeface="Segoe UI" panose="020B0502040204020203" pitchFamily="34" charset="0"/>
                <a:cs typeface="Segoe UI" panose="020B0502040204020203" pitchFamily="34" charset="0"/>
              </a:rPr>
              <a:t> </a:t>
            </a:r>
            <a:r>
              <a:rPr lang="fr-FR" sz="2400" dirty="0"/>
              <a:t>Il existe des modules supplémentaires qui permettent de manipuler plus de formats (module Import-Excel par exemple)</a:t>
            </a:r>
          </a:p>
        </p:txBody>
      </p:sp>
      <p:sp>
        <p:nvSpPr>
          <p:cNvPr id="11" name="Espace réservé du pied de page 10">
            <a:extLst>
              <a:ext uri="{FF2B5EF4-FFF2-40B4-BE49-F238E27FC236}">
                <a16:creationId xmlns:a16="http://schemas.microsoft.com/office/drawing/2014/main" id="{09F1D767-25FE-4407-AC4A-5DAEBCCB371F}"/>
              </a:ext>
            </a:extLst>
          </p:cNvPr>
          <p:cNvSpPr>
            <a:spLocks noGrp="1"/>
          </p:cNvSpPr>
          <p:nvPr>
            <p:ph type="ftr" sz="quarter" idx="11"/>
          </p:nvPr>
        </p:nvSpPr>
        <p:spPr/>
        <p:txBody>
          <a:bodyPr/>
          <a:lstStyle/>
          <a:p>
            <a:r>
              <a:rPr lang="en-US"/>
              <a:t>Stella Roulière</a:t>
            </a:r>
            <a:endParaRPr lang="en-US" dirty="0"/>
          </a:p>
        </p:txBody>
      </p:sp>
      <p:sp>
        <p:nvSpPr>
          <p:cNvPr id="12" name="Espace réservé du numéro de diapositive 11">
            <a:extLst>
              <a:ext uri="{FF2B5EF4-FFF2-40B4-BE49-F238E27FC236}">
                <a16:creationId xmlns:a16="http://schemas.microsoft.com/office/drawing/2014/main" id="{343EE7AD-18F8-4C26-A5A5-B5D65DDE7EFD}"/>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821735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5" name="Titre 1">
            <a:extLst>
              <a:ext uri="{FF2B5EF4-FFF2-40B4-BE49-F238E27FC236}">
                <a16:creationId xmlns:a16="http://schemas.microsoft.com/office/drawing/2014/main" id="{45C6AB91-F5F0-4A7D-BAC2-341642689123}"/>
              </a:ext>
            </a:extLst>
          </p:cNvPr>
          <p:cNvSpPr>
            <a:spLocks noGrp="1"/>
          </p:cNvSpPr>
          <p:nvPr>
            <p:ph type="title"/>
            <p:custDataLst>
              <p:tags r:id="rId2"/>
            </p:custDataLst>
          </p:nvPr>
        </p:nvSpPr>
        <p:spPr>
          <a:xfrm>
            <a:off x="5210909" y="1314328"/>
            <a:ext cx="11558596" cy="924270"/>
          </a:xfrm>
        </p:spPr>
        <p:txBody>
          <a:bodyPr/>
          <a:lstStyle/>
          <a:p>
            <a:r>
              <a:rPr lang="fr-FR" dirty="0"/>
              <a:t>Import</a:t>
            </a:r>
          </a:p>
        </p:txBody>
      </p:sp>
      <p:sp>
        <p:nvSpPr>
          <p:cNvPr id="2" name="Espace réservé du contenu 2">
            <a:extLst>
              <a:ext uri="{FF2B5EF4-FFF2-40B4-BE49-F238E27FC236}">
                <a16:creationId xmlns:a16="http://schemas.microsoft.com/office/drawing/2014/main" id="{A1DB3059-C6AA-432A-AAC3-1D50F428A61E}"/>
              </a:ext>
            </a:extLst>
          </p:cNvPr>
          <p:cNvSpPr txBox="1">
            <a:spLocks/>
          </p:cNvSpPr>
          <p:nvPr>
            <p:custDataLst>
              <p:tags r:id="rId3"/>
            </p:custDataLst>
          </p:nvPr>
        </p:nvSpPr>
        <p:spPr>
          <a:xfrm>
            <a:off x="179538" y="2274157"/>
            <a:ext cx="11271482" cy="3269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PowerShell prend en charge l’import de données dans les formats dans lesquels il permet l’export (CSV et CliXML). Cela permet leur manipulation dans le Shell.</a:t>
            </a:r>
          </a:p>
          <a:p>
            <a:endParaRPr lang="fr-FR" sz="2600" dirty="0"/>
          </a:p>
          <a:p>
            <a:endParaRPr lang="fr-FR" sz="2000" dirty="0"/>
          </a:p>
          <a:p>
            <a:pPr lvl="1"/>
            <a:endParaRPr lang="fr-FR" sz="2000" dirty="0"/>
          </a:p>
          <a:p>
            <a:endParaRPr lang="fr-FR" sz="2600" b="1" dirty="0"/>
          </a:p>
          <a:p>
            <a:endParaRPr lang="fr-FR" sz="2600" b="1" dirty="0"/>
          </a:p>
        </p:txBody>
      </p:sp>
      <p:sp>
        <p:nvSpPr>
          <p:cNvPr id="3" name="Espace réservé du contenu 2">
            <a:extLst>
              <a:ext uri="{FF2B5EF4-FFF2-40B4-BE49-F238E27FC236}">
                <a16:creationId xmlns:a16="http://schemas.microsoft.com/office/drawing/2014/main" id="{0A1D3231-0EC7-4202-9AD5-A6FEA27E0C64}"/>
              </a:ext>
            </a:extLst>
          </p:cNvPr>
          <p:cNvSpPr txBox="1">
            <a:spLocks/>
          </p:cNvSpPr>
          <p:nvPr>
            <p:custDataLst>
              <p:tags r:id="rId4"/>
            </p:custDataLst>
          </p:nvPr>
        </p:nvSpPr>
        <p:spPr>
          <a:xfrm>
            <a:off x="470562" y="3396535"/>
            <a:ext cx="10273413" cy="796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Import-CSV </a:t>
            </a:r>
            <a:r>
              <a:rPr lang="fr-FR" b="1" dirty="0">
                <a:solidFill>
                  <a:srgbClr val="7030A0"/>
                </a:solidFill>
              </a:rPr>
              <a:t>C:\stella\Users.csv</a:t>
            </a:r>
          </a:p>
        </p:txBody>
      </p:sp>
      <p:sp>
        <p:nvSpPr>
          <p:cNvPr id="12" name="Espace réservé du contenu 2">
            <a:extLst>
              <a:ext uri="{FF2B5EF4-FFF2-40B4-BE49-F238E27FC236}">
                <a16:creationId xmlns:a16="http://schemas.microsoft.com/office/drawing/2014/main" id="{DFAFC716-9EC4-42E2-8224-591344487049}"/>
              </a:ext>
            </a:extLst>
          </p:cNvPr>
          <p:cNvSpPr txBox="1">
            <a:spLocks/>
          </p:cNvSpPr>
          <p:nvPr>
            <p:custDataLst>
              <p:tags r:id="rId5"/>
            </p:custDataLst>
          </p:nvPr>
        </p:nvSpPr>
        <p:spPr>
          <a:xfrm>
            <a:off x="243362" y="3944473"/>
            <a:ext cx="10500613" cy="3269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On peut aussi simplement aspirer le contenu d’un fichier grâce à la commande Get-Content</a:t>
            </a:r>
          </a:p>
          <a:p>
            <a:endParaRPr lang="fr-FR" sz="2600" dirty="0"/>
          </a:p>
          <a:p>
            <a:endParaRPr lang="fr-FR" sz="2000" dirty="0"/>
          </a:p>
          <a:p>
            <a:endParaRPr lang="fr-FR" sz="2000" dirty="0"/>
          </a:p>
          <a:p>
            <a:pPr lvl="1"/>
            <a:endParaRPr lang="fr-FR" sz="2000" dirty="0"/>
          </a:p>
          <a:p>
            <a:endParaRPr lang="fr-FR" sz="2600" b="1" dirty="0"/>
          </a:p>
          <a:p>
            <a:endParaRPr lang="fr-FR" sz="2600" b="1" dirty="0"/>
          </a:p>
        </p:txBody>
      </p:sp>
      <p:sp>
        <p:nvSpPr>
          <p:cNvPr id="14" name="Espace réservé du contenu 2">
            <a:extLst>
              <a:ext uri="{FF2B5EF4-FFF2-40B4-BE49-F238E27FC236}">
                <a16:creationId xmlns:a16="http://schemas.microsoft.com/office/drawing/2014/main" id="{AB71EAD5-D928-4397-9C47-F62C27F1F2B0}"/>
              </a:ext>
            </a:extLst>
          </p:cNvPr>
          <p:cNvSpPr txBox="1">
            <a:spLocks/>
          </p:cNvSpPr>
          <p:nvPr>
            <p:custDataLst>
              <p:tags r:id="rId6"/>
            </p:custDataLst>
          </p:nvPr>
        </p:nvSpPr>
        <p:spPr>
          <a:xfrm>
            <a:off x="470562" y="4724381"/>
            <a:ext cx="11474737" cy="705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Get-Content </a:t>
            </a:r>
            <a:r>
              <a:rPr lang="fr-FR" b="1" dirty="0">
                <a:solidFill>
                  <a:srgbClr val="7030A0"/>
                </a:solidFill>
              </a:rPr>
              <a:t>C:\Test\Utilisateurs.txt</a:t>
            </a:r>
          </a:p>
        </p:txBody>
      </p:sp>
      <p:sp>
        <p:nvSpPr>
          <p:cNvPr id="15" name="Espace réservé du pied de page 14">
            <a:extLst>
              <a:ext uri="{FF2B5EF4-FFF2-40B4-BE49-F238E27FC236}">
                <a16:creationId xmlns:a16="http://schemas.microsoft.com/office/drawing/2014/main" id="{8AA37DEA-1390-40F9-ABD5-AB30E18429BA}"/>
              </a:ext>
            </a:extLst>
          </p:cNvPr>
          <p:cNvSpPr>
            <a:spLocks noGrp="1"/>
          </p:cNvSpPr>
          <p:nvPr>
            <p:ph type="ftr" sz="quarter" idx="11"/>
          </p:nvPr>
        </p:nvSpPr>
        <p:spPr/>
        <p:txBody>
          <a:bodyPr/>
          <a:lstStyle/>
          <a:p>
            <a:r>
              <a:rPr lang="en-US"/>
              <a:t>Stella Roulière</a:t>
            </a:r>
            <a:endParaRPr lang="en-US" dirty="0"/>
          </a:p>
        </p:txBody>
      </p:sp>
      <p:sp>
        <p:nvSpPr>
          <p:cNvPr id="16" name="Espace réservé du numéro de diapositive 15">
            <a:extLst>
              <a:ext uri="{FF2B5EF4-FFF2-40B4-BE49-F238E27FC236}">
                <a16:creationId xmlns:a16="http://schemas.microsoft.com/office/drawing/2014/main" id="{E03EBBF2-3FB9-4381-9D8F-BA24DB8B13B2}"/>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3355577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10" name="Titre 1">
            <a:extLst>
              <a:ext uri="{FF2B5EF4-FFF2-40B4-BE49-F238E27FC236}">
                <a16:creationId xmlns:a16="http://schemas.microsoft.com/office/drawing/2014/main" id="{459EB467-7668-47D2-BB9C-1FB1CB97F91C}"/>
              </a:ext>
            </a:extLst>
          </p:cNvPr>
          <p:cNvSpPr>
            <a:spLocks noGrp="1"/>
          </p:cNvSpPr>
          <p:nvPr>
            <p:ph type="title"/>
            <p:custDataLst>
              <p:tags r:id="rId2"/>
            </p:custDataLst>
          </p:nvPr>
        </p:nvSpPr>
        <p:spPr>
          <a:xfrm>
            <a:off x="2341586" y="1314328"/>
            <a:ext cx="11558596" cy="924270"/>
          </a:xfrm>
        </p:spPr>
        <p:txBody>
          <a:bodyPr/>
          <a:lstStyle/>
          <a:p>
            <a:r>
              <a:rPr lang="fr-FR" dirty="0"/>
              <a:t>Les commandes de formatage</a:t>
            </a:r>
          </a:p>
        </p:txBody>
      </p:sp>
      <p:sp>
        <p:nvSpPr>
          <p:cNvPr id="8" name="Espace réservé du contenu 2">
            <a:extLst>
              <a:ext uri="{FF2B5EF4-FFF2-40B4-BE49-F238E27FC236}">
                <a16:creationId xmlns:a16="http://schemas.microsoft.com/office/drawing/2014/main" id="{5D41F0CD-CEED-4A3B-98DC-D32EC5FD306D}"/>
              </a:ext>
            </a:extLst>
          </p:cNvPr>
          <p:cNvSpPr txBox="1">
            <a:spLocks/>
          </p:cNvSpPr>
          <p:nvPr>
            <p:custDataLst>
              <p:tags r:id="rId3"/>
            </p:custDataLst>
          </p:nvPr>
        </p:nvSpPr>
        <p:spPr>
          <a:xfrm>
            <a:off x="845693" y="2641688"/>
            <a:ext cx="10500613" cy="3657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Il existe 3 commandes pour formater les données :</a:t>
            </a:r>
          </a:p>
          <a:p>
            <a:endParaRPr lang="fr-FR" sz="2600" dirty="0"/>
          </a:p>
          <a:p>
            <a:r>
              <a:rPr lang="fr-FR" sz="2600" dirty="0"/>
              <a:t>Format-Table	=	FT</a:t>
            </a:r>
          </a:p>
          <a:p>
            <a:r>
              <a:rPr lang="fr-FR" sz="2600" dirty="0"/>
              <a:t>Format-Wide	=	FW</a:t>
            </a:r>
          </a:p>
          <a:p>
            <a:r>
              <a:rPr lang="fr-FR" sz="2600" dirty="0"/>
              <a:t>Format-List	=	FL</a:t>
            </a:r>
          </a:p>
          <a:p>
            <a:pPr marL="0" indent="0">
              <a:buNone/>
            </a:pPr>
            <a:endParaRPr lang="fr-FR" sz="2600" b="1" dirty="0"/>
          </a:p>
        </p:txBody>
      </p:sp>
      <p:sp>
        <p:nvSpPr>
          <p:cNvPr id="9" name="Espace réservé du pied de page 8">
            <a:extLst>
              <a:ext uri="{FF2B5EF4-FFF2-40B4-BE49-F238E27FC236}">
                <a16:creationId xmlns:a16="http://schemas.microsoft.com/office/drawing/2014/main" id="{03403122-75EF-47BD-8193-A33372955B5A}"/>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A44B1256-B57B-4AC2-B805-E5E8F88FE207}"/>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768414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10" name="Titre 1">
            <a:extLst>
              <a:ext uri="{FF2B5EF4-FFF2-40B4-BE49-F238E27FC236}">
                <a16:creationId xmlns:a16="http://schemas.microsoft.com/office/drawing/2014/main" id="{459EB467-7668-47D2-BB9C-1FB1CB97F91C}"/>
              </a:ext>
            </a:extLst>
          </p:cNvPr>
          <p:cNvSpPr>
            <a:spLocks noGrp="1"/>
          </p:cNvSpPr>
          <p:nvPr>
            <p:ph type="title"/>
            <p:custDataLst>
              <p:tags r:id="rId2"/>
            </p:custDataLst>
          </p:nvPr>
        </p:nvSpPr>
        <p:spPr>
          <a:xfrm>
            <a:off x="740980" y="1193800"/>
            <a:ext cx="11558596" cy="924270"/>
          </a:xfrm>
        </p:spPr>
        <p:txBody>
          <a:bodyPr/>
          <a:lstStyle/>
          <a:p>
            <a:r>
              <a:rPr lang="fr-FR" dirty="0"/>
              <a:t>Les commandes de formatage : Format-Table</a:t>
            </a:r>
          </a:p>
        </p:txBody>
      </p:sp>
      <p:sp>
        <p:nvSpPr>
          <p:cNvPr id="2" name="Espace réservé du contenu 2">
            <a:extLst>
              <a:ext uri="{FF2B5EF4-FFF2-40B4-BE49-F238E27FC236}">
                <a16:creationId xmlns:a16="http://schemas.microsoft.com/office/drawing/2014/main" id="{CA33239D-843E-4233-8A01-1DA8FBDDE1F5}"/>
              </a:ext>
            </a:extLst>
          </p:cNvPr>
          <p:cNvSpPr txBox="1">
            <a:spLocks/>
          </p:cNvSpPr>
          <p:nvPr>
            <p:custDataLst>
              <p:tags r:id="rId3"/>
            </p:custDataLst>
          </p:nvPr>
        </p:nvSpPr>
        <p:spPr>
          <a:xfrm>
            <a:off x="430924" y="2387600"/>
            <a:ext cx="10500613" cy="3657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Pour présenter les données sous forme de </a:t>
            </a:r>
            <a:r>
              <a:rPr lang="fr-FR" sz="2600" dirty="0">
                <a:solidFill>
                  <a:srgbClr val="28727F"/>
                </a:solidFill>
              </a:rPr>
              <a:t>tableau</a:t>
            </a:r>
            <a:r>
              <a:rPr lang="fr-FR" sz="2600" dirty="0"/>
              <a:t>.</a:t>
            </a:r>
          </a:p>
          <a:p>
            <a:r>
              <a:rPr lang="fr-FR" sz="2600" dirty="0"/>
              <a:t>Certaines comme Get-Service sont formatées en tableau par défaut mais l’affichage est tronqué :</a:t>
            </a:r>
          </a:p>
          <a:p>
            <a:pPr marL="0" indent="0">
              <a:buNone/>
            </a:pPr>
            <a:endParaRPr lang="fr-FR" sz="2600" dirty="0"/>
          </a:p>
        </p:txBody>
      </p:sp>
      <p:pic>
        <p:nvPicPr>
          <p:cNvPr id="3" name="Image 2">
            <a:extLst>
              <a:ext uri="{FF2B5EF4-FFF2-40B4-BE49-F238E27FC236}">
                <a16:creationId xmlns:a16="http://schemas.microsoft.com/office/drawing/2014/main" id="{792353E4-205A-42BB-91C5-79C48BBC4818}"/>
              </a:ext>
            </a:extLst>
          </p:cNvPr>
          <p:cNvPicPr>
            <a:picLocks noChangeAspect="1"/>
          </p:cNvPicPr>
          <p:nvPr>
            <p:custDataLst>
              <p:tags r:id="rId4"/>
            </p:custDataLst>
          </p:nvPr>
        </p:nvPicPr>
        <p:blipFill>
          <a:blip r:embed="rId6"/>
          <a:stretch>
            <a:fillRect/>
          </a:stretch>
        </p:blipFill>
        <p:spPr>
          <a:xfrm>
            <a:off x="2276475" y="3723693"/>
            <a:ext cx="7639050" cy="2705100"/>
          </a:xfrm>
          <a:prstGeom prst="rect">
            <a:avLst/>
          </a:prstGeom>
          <a:ln>
            <a:solidFill>
              <a:srgbClr val="28727F"/>
            </a:solidFill>
          </a:ln>
        </p:spPr>
      </p:pic>
      <p:sp>
        <p:nvSpPr>
          <p:cNvPr id="6" name="Espace réservé du pied de page 5">
            <a:extLst>
              <a:ext uri="{FF2B5EF4-FFF2-40B4-BE49-F238E27FC236}">
                <a16:creationId xmlns:a16="http://schemas.microsoft.com/office/drawing/2014/main" id="{03AFC055-6E73-4DBD-ACBB-A89159A85AB1}"/>
              </a:ext>
            </a:extLst>
          </p:cNvPr>
          <p:cNvSpPr>
            <a:spLocks noGrp="1"/>
          </p:cNvSpPr>
          <p:nvPr>
            <p:ph type="ftr" sz="quarter" idx="11"/>
          </p:nvPr>
        </p:nvSpPr>
        <p:spPr/>
        <p:txBody>
          <a:bodyPr/>
          <a:lstStyle/>
          <a:p>
            <a:r>
              <a:rPr lang="en-US"/>
              <a:t>Stella Roulière</a:t>
            </a:r>
            <a:endParaRPr lang="en-US" dirty="0"/>
          </a:p>
        </p:txBody>
      </p:sp>
      <p:sp>
        <p:nvSpPr>
          <p:cNvPr id="9" name="Espace réservé du numéro de diapositive 8">
            <a:extLst>
              <a:ext uri="{FF2B5EF4-FFF2-40B4-BE49-F238E27FC236}">
                <a16:creationId xmlns:a16="http://schemas.microsoft.com/office/drawing/2014/main" id="{36803F95-40C0-461B-9AC8-6ED3582FFDB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4247150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10" name="Titre 1">
            <a:extLst>
              <a:ext uri="{FF2B5EF4-FFF2-40B4-BE49-F238E27FC236}">
                <a16:creationId xmlns:a16="http://schemas.microsoft.com/office/drawing/2014/main" id="{459EB467-7668-47D2-BB9C-1FB1CB97F91C}"/>
              </a:ext>
            </a:extLst>
          </p:cNvPr>
          <p:cNvSpPr>
            <a:spLocks noGrp="1"/>
          </p:cNvSpPr>
          <p:nvPr>
            <p:ph type="title"/>
            <p:custDataLst>
              <p:tags r:id="rId2"/>
            </p:custDataLst>
          </p:nvPr>
        </p:nvSpPr>
        <p:spPr>
          <a:xfrm>
            <a:off x="740980" y="1193800"/>
            <a:ext cx="11558596" cy="924270"/>
          </a:xfrm>
        </p:spPr>
        <p:txBody>
          <a:bodyPr/>
          <a:lstStyle/>
          <a:p>
            <a:r>
              <a:rPr lang="fr-FR" dirty="0"/>
              <a:t>Les commandes de formatage : Format-Table</a:t>
            </a:r>
          </a:p>
        </p:txBody>
      </p:sp>
      <p:sp>
        <p:nvSpPr>
          <p:cNvPr id="5" name="Espace réservé du contenu 2">
            <a:extLst>
              <a:ext uri="{FF2B5EF4-FFF2-40B4-BE49-F238E27FC236}">
                <a16:creationId xmlns:a16="http://schemas.microsoft.com/office/drawing/2014/main" id="{885FAF9E-4E4D-4708-BD95-B7E662473D33}"/>
              </a:ext>
            </a:extLst>
          </p:cNvPr>
          <p:cNvSpPr txBox="1">
            <a:spLocks/>
          </p:cNvSpPr>
          <p:nvPr>
            <p:custDataLst>
              <p:tags r:id="rId3"/>
            </p:custDataLst>
          </p:nvPr>
        </p:nvSpPr>
        <p:spPr>
          <a:xfrm>
            <a:off x="430924" y="2387600"/>
            <a:ext cx="10500613" cy="3657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L’utilisation de Format-Table permet d’utiliser l’option –AutoSize :</a:t>
            </a:r>
          </a:p>
        </p:txBody>
      </p:sp>
      <p:sp>
        <p:nvSpPr>
          <p:cNvPr id="7" name="Espace réservé du contenu 2">
            <a:extLst>
              <a:ext uri="{FF2B5EF4-FFF2-40B4-BE49-F238E27FC236}">
                <a16:creationId xmlns:a16="http://schemas.microsoft.com/office/drawing/2014/main" id="{3F1215F1-102A-4A5B-9F13-9F247DF81516}"/>
              </a:ext>
            </a:extLst>
          </p:cNvPr>
          <p:cNvSpPr txBox="1">
            <a:spLocks/>
          </p:cNvSpPr>
          <p:nvPr>
            <p:custDataLst>
              <p:tags r:id="rId4"/>
            </p:custDataLst>
          </p:nvPr>
        </p:nvSpPr>
        <p:spPr>
          <a:xfrm>
            <a:off x="717263" y="2860517"/>
            <a:ext cx="11474737" cy="1136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Get-Service | Format-Table </a:t>
            </a:r>
            <a:r>
              <a:rPr lang="fr-FR" b="1" dirty="0">
                <a:solidFill>
                  <a:schemeClr val="accent5">
                    <a:lumMod val="50000"/>
                  </a:schemeClr>
                </a:solidFill>
              </a:rPr>
              <a:t>-AutoSize</a:t>
            </a: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pic>
        <p:nvPicPr>
          <p:cNvPr id="9" name="Image 8">
            <a:extLst>
              <a:ext uri="{FF2B5EF4-FFF2-40B4-BE49-F238E27FC236}">
                <a16:creationId xmlns:a16="http://schemas.microsoft.com/office/drawing/2014/main" id="{DE7F2BC3-9D9B-4E3B-A2FB-EB83487630AE}"/>
              </a:ext>
            </a:extLst>
          </p:cNvPr>
          <p:cNvPicPr>
            <a:picLocks noChangeAspect="1"/>
          </p:cNvPicPr>
          <p:nvPr>
            <p:custDataLst>
              <p:tags r:id="rId5"/>
            </p:custDataLst>
          </p:nvPr>
        </p:nvPicPr>
        <p:blipFill>
          <a:blip r:embed="rId7"/>
          <a:stretch>
            <a:fillRect/>
          </a:stretch>
        </p:blipFill>
        <p:spPr>
          <a:xfrm>
            <a:off x="673976" y="3444867"/>
            <a:ext cx="11087100" cy="2695575"/>
          </a:xfrm>
          <a:prstGeom prst="rect">
            <a:avLst/>
          </a:prstGeom>
          <a:ln>
            <a:solidFill>
              <a:srgbClr val="28727F"/>
            </a:solidFill>
          </a:ln>
        </p:spPr>
      </p:pic>
      <p:sp>
        <p:nvSpPr>
          <p:cNvPr id="12" name="Espace réservé du pied de page 11">
            <a:extLst>
              <a:ext uri="{FF2B5EF4-FFF2-40B4-BE49-F238E27FC236}">
                <a16:creationId xmlns:a16="http://schemas.microsoft.com/office/drawing/2014/main" id="{786CDFC7-CEFD-4C2B-9236-1B094A17D1AA}"/>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DDB93EB2-0026-4F2C-A451-09CC0518DCCB}"/>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880398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10" name="Titre 1">
            <a:extLst>
              <a:ext uri="{FF2B5EF4-FFF2-40B4-BE49-F238E27FC236}">
                <a16:creationId xmlns:a16="http://schemas.microsoft.com/office/drawing/2014/main" id="{459EB467-7668-47D2-BB9C-1FB1CB97F91C}"/>
              </a:ext>
            </a:extLst>
          </p:cNvPr>
          <p:cNvSpPr>
            <a:spLocks noGrp="1"/>
          </p:cNvSpPr>
          <p:nvPr>
            <p:ph type="title"/>
            <p:custDataLst>
              <p:tags r:id="rId2"/>
            </p:custDataLst>
          </p:nvPr>
        </p:nvSpPr>
        <p:spPr>
          <a:xfrm>
            <a:off x="740980" y="1193800"/>
            <a:ext cx="11558596" cy="924270"/>
          </a:xfrm>
        </p:spPr>
        <p:txBody>
          <a:bodyPr/>
          <a:lstStyle/>
          <a:p>
            <a:r>
              <a:rPr lang="fr-FR" dirty="0"/>
              <a:t>Les commandes de formatage : Format-Table</a:t>
            </a:r>
          </a:p>
        </p:txBody>
      </p:sp>
      <p:sp>
        <p:nvSpPr>
          <p:cNvPr id="2" name="Espace réservé du contenu 2">
            <a:extLst>
              <a:ext uri="{FF2B5EF4-FFF2-40B4-BE49-F238E27FC236}">
                <a16:creationId xmlns:a16="http://schemas.microsoft.com/office/drawing/2014/main" id="{B45E19E8-1E00-4074-830F-97E85E0B5FF5}"/>
              </a:ext>
            </a:extLst>
          </p:cNvPr>
          <p:cNvSpPr txBox="1">
            <a:spLocks/>
          </p:cNvSpPr>
          <p:nvPr>
            <p:custDataLst>
              <p:tags r:id="rId3"/>
            </p:custDataLst>
          </p:nvPr>
        </p:nvSpPr>
        <p:spPr>
          <a:xfrm>
            <a:off x="559607" y="2387600"/>
            <a:ext cx="10500613" cy="3657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Autres options de format de tableau utiles : </a:t>
            </a:r>
          </a:p>
        </p:txBody>
      </p:sp>
      <p:sp>
        <p:nvSpPr>
          <p:cNvPr id="3" name="Espace réservé du contenu 2">
            <a:extLst>
              <a:ext uri="{FF2B5EF4-FFF2-40B4-BE49-F238E27FC236}">
                <a16:creationId xmlns:a16="http://schemas.microsoft.com/office/drawing/2014/main" id="{5D5E59FF-8D6F-4ADF-A055-DF3F9AD9A8ED}"/>
              </a:ext>
            </a:extLst>
          </p:cNvPr>
          <p:cNvSpPr txBox="1">
            <a:spLocks/>
          </p:cNvSpPr>
          <p:nvPr>
            <p:custDataLst>
              <p:tags r:id="rId4"/>
            </p:custDataLst>
          </p:nvPr>
        </p:nvSpPr>
        <p:spPr>
          <a:xfrm>
            <a:off x="559607" y="3131698"/>
            <a:ext cx="11474737" cy="318285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Get-Service | Format-Table </a:t>
            </a:r>
            <a:r>
              <a:rPr lang="fr-FR" b="1" dirty="0">
                <a:solidFill>
                  <a:schemeClr val="accent5">
                    <a:lumMod val="50000"/>
                  </a:schemeClr>
                </a:solidFill>
              </a:rPr>
              <a:t>–HideTableHeaders</a:t>
            </a:r>
          </a:p>
          <a:p>
            <a:pPr marL="0" indent="0">
              <a:buNone/>
            </a:pPr>
            <a:r>
              <a:rPr lang="fr-FR" dirty="0"/>
              <a:t>PS &gt; </a:t>
            </a:r>
            <a:r>
              <a:rPr lang="fr-FR" b="1" dirty="0">
                <a:solidFill>
                  <a:schemeClr val="accent5">
                    <a:lumMod val="75000"/>
                  </a:schemeClr>
                </a:solidFill>
              </a:rPr>
              <a:t>Get-Service | Format-Table </a:t>
            </a:r>
            <a:r>
              <a:rPr lang="fr-FR" b="1" dirty="0">
                <a:solidFill>
                  <a:schemeClr val="accent5">
                    <a:lumMod val="50000"/>
                  </a:schemeClr>
                </a:solidFill>
              </a:rPr>
              <a:t>–Wrap</a:t>
            </a:r>
          </a:p>
          <a:p>
            <a:pPr marL="0" indent="0">
              <a:buNone/>
            </a:pPr>
            <a:r>
              <a:rPr lang="fr-FR" dirty="0"/>
              <a:t>PS &gt; </a:t>
            </a:r>
            <a:r>
              <a:rPr lang="fr-FR" b="1" dirty="0">
                <a:solidFill>
                  <a:schemeClr val="accent5">
                    <a:lumMod val="75000"/>
                  </a:schemeClr>
                </a:solidFill>
              </a:rPr>
              <a:t>Get-Service | Format-Table </a:t>
            </a:r>
            <a:r>
              <a:rPr lang="fr-FR" b="1" dirty="0">
                <a:solidFill>
                  <a:schemeClr val="accent5">
                    <a:lumMod val="50000"/>
                  </a:schemeClr>
                </a:solidFill>
              </a:rPr>
              <a:t>–Groupby </a:t>
            </a:r>
            <a:r>
              <a:rPr lang="fr-FR" b="1" dirty="0">
                <a:solidFill>
                  <a:srgbClr val="7030A0"/>
                </a:solidFill>
              </a:rPr>
              <a:t>Status</a:t>
            </a:r>
            <a:endParaRPr lang="fr-FR" dirty="0"/>
          </a:p>
          <a:p>
            <a:pPr marL="0" indent="0">
              <a:buNone/>
            </a:pPr>
            <a:r>
              <a:rPr lang="fr-FR" dirty="0"/>
              <a:t>PS &gt; </a:t>
            </a:r>
            <a:r>
              <a:rPr lang="fr-FR" b="1" dirty="0">
                <a:solidFill>
                  <a:schemeClr val="accent5">
                    <a:lumMod val="75000"/>
                  </a:schemeClr>
                </a:solidFill>
              </a:rPr>
              <a:t>Get-Service |  Sort </a:t>
            </a:r>
            <a:r>
              <a:rPr lang="fr-FR" b="1" dirty="0">
                <a:solidFill>
                  <a:srgbClr val="7030A0"/>
                </a:solidFill>
              </a:rPr>
              <a:t>Status</a:t>
            </a:r>
            <a:r>
              <a:rPr lang="fr-FR" b="1" dirty="0">
                <a:solidFill>
                  <a:schemeClr val="accent5">
                    <a:lumMod val="75000"/>
                  </a:schemeClr>
                </a:solidFill>
              </a:rPr>
              <a:t> | Format-Table </a:t>
            </a:r>
            <a:r>
              <a:rPr lang="fr-FR" b="1" dirty="0">
                <a:solidFill>
                  <a:schemeClr val="accent5">
                    <a:lumMod val="50000"/>
                  </a:schemeClr>
                </a:solidFill>
              </a:rPr>
              <a:t>–Groupby </a:t>
            </a:r>
            <a:r>
              <a:rPr lang="fr-FR" b="1" dirty="0">
                <a:solidFill>
                  <a:srgbClr val="7030A0"/>
                </a:solidFill>
              </a:rPr>
              <a:t>Status</a:t>
            </a:r>
            <a:endParaRPr lang="fr-FR" dirty="0">
              <a:solidFill>
                <a:srgbClr val="7030A0"/>
              </a:solidFill>
            </a:endParaRPr>
          </a:p>
          <a:p>
            <a:pPr marL="0" indent="0">
              <a:buNone/>
            </a:pPr>
            <a:endParaRPr lang="fr-FR" b="1" dirty="0">
              <a:solidFill>
                <a:srgbClr val="7030A0"/>
              </a:solidFill>
            </a:endParaRPr>
          </a:p>
          <a:p>
            <a:pPr marL="0" indent="0">
              <a:buNone/>
            </a:pPr>
            <a:endParaRPr lang="fr-FR" dirty="0"/>
          </a:p>
          <a:p>
            <a:r>
              <a:rPr lang="fr-FR" sz="2400" dirty="0" err="1"/>
              <a:t>HideTableHeaders</a:t>
            </a:r>
            <a:r>
              <a:rPr lang="fr-FR" sz="2400" dirty="0"/>
              <a:t> : masque les en-têtes de colonne</a:t>
            </a:r>
          </a:p>
          <a:p>
            <a:r>
              <a:rPr lang="fr-FR" sz="2400" dirty="0"/>
              <a:t>Wrap : Force le retour à la ligne en cas de ligne tronquée</a:t>
            </a:r>
          </a:p>
          <a:p>
            <a:r>
              <a:rPr lang="fr-FR" sz="2400" dirty="0" err="1"/>
              <a:t>Groupby</a:t>
            </a:r>
            <a:r>
              <a:rPr lang="fr-FR" sz="2400" dirty="0"/>
              <a:t> : Permet de regrouper les résultats par catégories (souvent accompagné d’un Sort)</a:t>
            </a: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6" name="Espace réservé du pied de page 5">
            <a:extLst>
              <a:ext uri="{FF2B5EF4-FFF2-40B4-BE49-F238E27FC236}">
                <a16:creationId xmlns:a16="http://schemas.microsoft.com/office/drawing/2014/main" id="{4295C452-D0DB-4949-91F5-81D9532D2B4F}"/>
              </a:ext>
            </a:extLst>
          </p:cNvPr>
          <p:cNvSpPr>
            <a:spLocks noGrp="1"/>
          </p:cNvSpPr>
          <p:nvPr>
            <p:ph type="ftr" sz="quarter" idx="11"/>
          </p:nvPr>
        </p:nvSpPr>
        <p:spPr/>
        <p:txBody>
          <a:bodyPr/>
          <a:lstStyle/>
          <a:p>
            <a:r>
              <a:rPr lang="en-US"/>
              <a:t>Stella Roulière</a:t>
            </a:r>
            <a:endParaRPr lang="en-US" dirty="0"/>
          </a:p>
        </p:txBody>
      </p:sp>
      <p:sp>
        <p:nvSpPr>
          <p:cNvPr id="12" name="Espace réservé du numéro de diapositive 11">
            <a:extLst>
              <a:ext uri="{FF2B5EF4-FFF2-40B4-BE49-F238E27FC236}">
                <a16:creationId xmlns:a16="http://schemas.microsoft.com/office/drawing/2014/main" id="{BB328ED8-A088-4D15-927F-C1F4EE826D31}"/>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3405631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8" name="Titre 1">
            <a:extLst>
              <a:ext uri="{FF2B5EF4-FFF2-40B4-BE49-F238E27FC236}">
                <a16:creationId xmlns:a16="http://schemas.microsoft.com/office/drawing/2014/main" id="{D50C5610-56DC-4F1A-B3CC-2201EAA1D66F}"/>
              </a:ext>
            </a:extLst>
          </p:cNvPr>
          <p:cNvSpPr>
            <a:spLocks noGrp="1"/>
          </p:cNvSpPr>
          <p:nvPr>
            <p:ph type="title"/>
            <p:custDataLst>
              <p:tags r:id="rId2"/>
            </p:custDataLst>
          </p:nvPr>
        </p:nvSpPr>
        <p:spPr>
          <a:xfrm>
            <a:off x="633404" y="1193800"/>
            <a:ext cx="11558596" cy="924270"/>
          </a:xfrm>
        </p:spPr>
        <p:txBody>
          <a:bodyPr/>
          <a:lstStyle/>
          <a:p>
            <a:r>
              <a:rPr lang="fr-FR" dirty="0"/>
              <a:t>Les commandes de formatage : Format-Wide</a:t>
            </a:r>
          </a:p>
        </p:txBody>
      </p:sp>
      <p:sp>
        <p:nvSpPr>
          <p:cNvPr id="7" name="Espace réservé du contenu 2">
            <a:extLst>
              <a:ext uri="{FF2B5EF4-FFF2-40B4-BE49-F238E27FC236}">
                <a16:creationId xmlns:a16="http://schemas.microsoft.com/office/drawing/2014/main" id="{792BED17-5423-495F-AE56-EC0AE2DDD911}"/>
              </a:ext>
            </a:extLst>
          </p:cNvPr>
          <p:cNvSpPr txBox="1">
            <a:spLocks/>
          </p:cNvSpPr>
          <p:nvPr>
            <p:custDataLst>
              <p:tags r:id="rId3"/>
            </p:custDataLst>
          </p:nvPr>
        </p:nvSpPr>
        <p:spPr>
          <a:xfrm>
            <a:off x="740980" y="2403921"/>
            <a:ext cx="10500613" cy="3657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Affichage condensé, n’affiche qu’une seule propriété de l’objet</a:t>
            </a:r>
          </a:p>
        </p:txBody>
      </p:sp>
      <p:pic>
        <p:nvPicPr>
          <p:cNvPr id="12" name="Image 11">
            <a:extLst>
              <a:ext uri="{FF2B5EF4-FFF2-40B4-BE49-F238E27FC236}">
                <a16:creationId xmlns:a16="http://schemas.microsoft.com/office/drawing/2014/main" id="{629E0209-D0EB-43D0-B9BF-F05A47FFA44E}"/>
              </a:ext>
            </a:extLst>
          </p:cNvPr>
          <p:cNvPicPr>
            <a:picLocks noChangeAspect="1"/>
          </p:cNvPicPr>
          <p:nvPr>
            <p:custDataLst>
              <p:tags r:id="rId4"/>
            </p:custDataLst>
          </p:nvPr>
        </p:nvPicPr>
        <p:blipFill>
          <a:blip r:embed="rId7"/>
          <a:stretch>
            <a:fillRect/>
          </a:stretch>
        </p:blipFill>
        <p:spPr>
          <a:xfrm>
            <a:off x="950407" y="2984939"/>
            <a:ext cx="5715000" cy="1676400"/>
          </a:xfrm>
          <a:prstGeom prst="rect">
            <a:avLst/>
          </a:prstGeom>
        </p:spPr>
      </p:pic>
      <p:sp>
        <p:nvSpPr>
          <p:cNvPr id="14" name="Espace réservé du contenu 2">
            <a:extLst>
              <a:ext uri="{FF2B5EF4-FFF2-40B4-BE49-F238E27FC236}">
                <a16:creationId xmlns:a16="http://schemas.microsoft.com/office/drawing/2014/main" id="{B1013D9E-312B-487C-B7B2-D29C51C46922}"/>
              </a:ext>
            </a:extLst>
          </p:cNvPr>
          <p:cNvSpPr txBox="1">
            <a:spLocks/>
          </p:cNvSpPr>
          <p:nvPr>
            <p:custDataLst>
              <p:tags r:id="rId5"/>
            </p:custDataLst>
          </p:nvPr>
        </p:nvSpPr>
        <p:spPr>
          <a:xfrm>
            <a:off x="1521304" y="4661339"/>
            <a:ext cx="11474737" cy="3164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Get-Service | Format-Wide </a:t>
            </a:r>
            <a:r>
              <a:rPr lang="fr-FR" b="1" dirty="0">
                <a:solidFill>
                  <a:schemeClr val="accent5">
                    <a:lumMod val="50000"/>
                  </a:schemeClr>
                </a:solidFill>
              </a:rPr>
              <a:t>–Property </a:t>
            </a:r>
            <a:r>
              <a:rPr lang="fr-FR" b="1" dirty="0">
                <a:solidFill>
                  <a:srgbClr val="7030A0"/>
                </a:solidFill>
              </a:rPr>
              <a:t>StartType</a:t>
            </a:r>
            <a:endParaRPr lang="fr-FR" dirty="0">
              <a:solidFill>
                <a:srgbClr val="7030A0"/>
              </a:solidFill>
            </a:endParaRPr>
          </a:p>
          <a:p>
            <a:pPr marL="0" indent="0">
              <a:buNone/>
            </a:pPr>
            <a:r>
              <a:rPr lang="fr-FR" dirty="0"/>
              <a:t>PS &gt; </a:t>
            </a:r>
            <a:r>
              <a:rPr lang="fr-FR" b="1" dirty="0">
                <a:solidFill>
                  <a:schemeClr val="accent5">
                    <a:lumMod val="75000"/>
                  </a:schemeClr>
                </a:solidFill>
              </a:rPr>
              <a:t>Get-Service | Format-Wide </a:t>
            </a:r>
            <a:r>
              <a:rPr lang="fr-FR" b="1" dirty="0">
                <a:solidFill>
                  <a:schemeClr val="accent5">
                    <a:lumMod val="50000"/>
                  </a:schemeClr>
                </a:solidFill>
              </a:rPr>
              <a:t>–Column </a:t>
            </a:r>
            <a:r>
              <a:rPr lang="fr-FR" b="1" dirty="0">
                <a:solidFill>
                  <a:srgbClr val="7030A0"/>
                </a:solidFill>
              </a:rPr>
              <a:t>5</a:t>
            </a:r>
          </a:p>
          <a:p>
            <a:pPr marL="0" indent="0">
              <a:buNone/>
            </a:pPr>
            <a:r>
              <a:rPr lang="fr-FR" dirty="0"/>
              <a:t>PS &gt; </a:t>
            </a:r>
            <a:r>
              <a:rPr lang="fr-FR" b="1" dirty="0">
                <a:solidFill>
                  <a:schemeClr val="accent5">
                    <a:lumMod val="75000"/>
                  </a:schemeClr>
                </a:solidFill>
              </a:rPr>
              <a:t>Get-Service | Format-Wide </a:t>
            </a:r>
            <a:r>
              <a:rPr lang="fr-FR" b="1" dirty="0">
                <a:solidFill>
                  <a:schemeClr val="accent5">
                    <a:lumMod val="50000"/>
                  </a:schemeClr>
                </a:solidFill>
              </a:rPr>
              <a:t>–Column </a:t>
            </a:r>
            <a:r>
              <a:rPr lang="fr-FR" b="1" dirty="0">
                <a:solidFill>
                  <a:srgbClr val="7030A0"/>
                </a:solidFill>
              </a:rPr>
              <a:t>10</a:t>
            </a:r>
          </a:p>
          <a:p>
            <a:pPr marL="0" indent="0">
              <a:buNone/>
            </a:pPr>
            <a:r>
              <a:rPr lang="fr-FR" dirty="0"/>
              <a:t>PS &gt; </a:t>
            </a:r>
            <a:r>
              <a:rPr lang="fr-FR" b="1" dirty="0">
                <a:solidFill>
                  <a:schemeClr val="accent5">
                    <a:lumMod val="75000"/>
                  </a:schemeClr>
                </a:solidFill>
              </a:rPr>
              <a:t>Get-Service | Format-Wide </a:t>
            </a:r>
            <a:r>
              <a:rPr lang="fr-FR" b="1" dirty="0">
                <a:solidFill>
                  <a:schemeClr val="accent5">
                    <a:lumMod val="50000"/>
                  </a:schemeClr>
                </a:solidFill>
              </a:rPr>
              <a:t>–AutoSize</a:t>
            </a:r>
            <a:endParaRPr lang="fr-FR" b="1" dirty="0">
              <a:solidFill>
                <a:srgbClr val="7030A0"/>
              </a:solidFill>
            </a:endParaRPr>
          </a:p>
          <a:p>
            <a:pPr marL="0" indent="0">
              <a:buNone/>
            </a:pPr>
            <a:endParaRPr lang="fr-FR" dirty="0"/>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15" name="Espace réservé du pied de page 14">
            <a:extLst>
              <a:ext uri="{FF2B5EF4-FFF2-40B4-BE49-F238E27FC236}">
                <a16:creationId xmlns:a16="http://schemas.microsoft.com/office/drawing/2014/main" id="{C81061B1-3EFA-4C68-A4B2-E4EABAE6EE6F}"/>
              </a:ext>
            </a:extLst>
          </p:cNvPr>
          <p:cNvSpPr>
            <a:spLocks noGrp="1"/>
          </p:cNvSpPr>
          <p:nvPr>
            <p:ph type="ftr" sz="quarter" idx="11"/>
          </p:nvPr>
        </p:nvSpPr>
        <p:spPr/>
        <p:txBody>
          <a:bodyPr/>
          <a:lstStyle/>
          <a:p>
            <a:r>
              <a:rPr lang="en-US"/>
              <a:t>Stella Roulière</a:t>
            </a:r>
            <a:endParaRPr lang="en-US" dirty="0"/>
          </a:p>
        </p:txBody>
      </p:sp>
      <p:sp>
        <p:nvSpPr>
          <p:cNvPr id="16" name="Espace réservé du numéro de diapositive 15">
            <a:extLst>
              <a:ext uri="{FF2B5EF4-FFF2-40B4-BE49-F238E27FC236}">
                <a16:creationId xmlns:a16="http://schemas.microsoft.com/office/drawing/2014/main" id="{9B39F7A6-08C4-4514-AA14-60C5A2EE02D5}"/>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506787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74098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Manipulation des objets</a:t>
            </a:r>
          </a:p>
        </p:txBody>
      </p:sp>
      <p:sp>
        <p:nvSpPr>
          <p:cNvPr id="9" name="Titre 1">
            <a:extLst>
              <a:ext uri="{FF2B5EF4-FFF2-40B4-BE49-F238E27FC236}">
                <a16:creationId xmlns:a16="http://schemas.microsoft.com/office/drawing/2014/main" id="{A86C5BCA-69CB-494B-A1EE-9337AD119B21}"/>
              </a:ext>
            </a:extLst>
          </p:cNvPr>
          <p:cNvSpPr>
            <a:spLocks noGrp="1"/>
          </p:cNvSpPr>
          <p:nvPr>
            <p:ph type="title"/>
            <p:custDataLst>
              <p:tags r:id="rId2"/>
            </p:custDataLst>
          </p:nvPr>
        </p:nvSpPr>
        <p:spPr>
          <a:xfrm>
            <a:off x="740980" y="1193800"/>
            <a:ext cx="11558596" cy="924270"/>
          </a:xfrm>
        </p:spPr>
        <p:txBody>
          <a:bodyPr/>
          <a:lstStyle/>
          <a:p>
            <a:r>
              <a:rPr lang="fr-FR" dirty="0"/>
              <a:t>Les commandes de formatage : Format-List</a:t>
            </a:r>
          </a:p>
        </p:txBody>
      </p:sp>
      <p:sp>
        <p:nvSpPr>
          <p:cNvPr id="5" name="Espace réservé du contenu 2">
            <a:extLst>
              <a:ext uri="{FF2B5EF4-FFF2-40B4-BE49-F238E27FC236}">
                <a16:creationId xmlns:a16="http://schemas.microsoft.com/office/drawing/2014/main" id="{373519C9-1AFE-49BC-8442-11DC876F330C}"/>
              </a:ext>
            </a:extLst>
          </p:cNvPr>
          <p:cNvSpPr txBox="1">
            <a:spLocks/>
          </p:cNvSpPr>
          <p:nvPr>
            <p:custDataLst>
              <p:tags r:id="rId3"/>
            </p:custDataLst>
          </p:nvPr>
        </p:nvSpPr>
        <p:spPr>
          <a:xfrm>
            <a:off x="268014" y="2387600"/>
            <a:ext cx="11721506" cy="3657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Le formatage en liste génère pour chaque objet un ensemble de lignes. Sur chaque ligne est affiché le nom puis la valeur de la propriété correspondante.</a:t>
            </a:r>
          </a:p>
        </p:txBody>
      </p:sp>
      <p:pic>
        <p:nvPicPr>
          <p:cNvPr id="6" name="Image 5">
            <a:extLst>
              <a:ext uri="{FF2B5EF4-FFF2-40B4-BE49-F238E27FC236}">
                <a16:creationId xmlns:a16="http://schemas.microsoft.com/office/drawing/2014/main" id="{6C818996-D7EB-4C06-8E54-7EF23C4AEFEE}"/>
              </a:ext>
            </a:extLst>
          </p:cNvPr>
          <p:cNvPicPr>
            <a:picLocks noChangeAspect="1"/>
          </p:cNvPicPr>
          <p:nvPr>
            <p:custDataLst>
              <p:tags r:id="rId4"/>
            </p:custDataLst>
          </p:nvPr>
        </p:nvPicPr>
        <p:blipFill>
          <a:blip r:embed="rId6"/>
          <a:stretch>
            <a:fillRect/>
          </a:stretch>
        </p:blipFill>
        <p:spPr>
          <a:xfrm>
            <a:off x="2146893" y="3115495"/>
            <a:ext cx="7515225" cy="3590925"/>
          </a:xfrm>
          <a:prstGeom prst="rect">
            <a:avLst/>
          </a:prstGeom>
          <a:ln>
            <a:solidFill>
              <a:srgbClr val="28727F"/>
            </a:solidFill>
          </a:ln>
        </p:spPr>
      </p:pic>
      <p:sp>
        <p:nvSpPr>
          <p:cNvPr id="11" name="Espace réservé du pied de page 10">
            <a:extLst>
              <a:ext uri="{FF2B5EF4-FFF2-40B4-BE49-F238E27FC236}">
                <a16:creationId xmlns:a16="http://schemas.microsoft.com/office/drawing/2014/main" id="{F3D61085-AD4D-4DCA-B2DC-6FC98A5BB559}"/>
              </a:ext>
            </a:extLst>
          </p:cNvPr>
          <p:cNvSpPr>
            <a:spLocks noGrp="1"/>
          </p:cNvSpPr>
          <p:nvPr>
            <p:ph type="ftr" sz="quarter" idx="11"/>
          </p:nvPr>
        </p:nvSpPr>
        <p:spPr/>
        <p:txBody>
          <a:bodyPr/>
          <a:lstStyle/>
          <a:p>
            <a:r>
              <a:rPr lang="en-US"/>
              <a:t>Stella Roulière</a:t>
            </a:r>
            <a:endParaRPr lang="en-US" dirty="0"/>
          </a:p>
        </p:txBody>
      </p:sp>
      <p:sp>
        <p:nvSpPr>
          <p:cNvPr id="15" name="Espace réservé du numéro de diapositive 14">
            <a:extLst>
              <a:ext uri="{FF2B5EF4-FFF2-40B4-BE49-F238E27FC236}">
                <a16:creationId xmlns:a16="http://schemas.microsoft.com/office/drawing/2014/main" id="{EFDF09FE-371C-4182-98E2-7B47AEC0D1CC}"/>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262419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1154954" y="-217706"/>
            <a:ext cx="9144000"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PowerShell</a:t>
            </a:r>
          </a:p>
        </p:txBody>
      </p:sp>
      <p:sp>
        <p:nvSpPr>
          <p:cNvPr id="7" name="Titre 1">
            <a:extLst>
              <a:ext uri="{FF2B5EF4-FFF2-40B4-BE49-F238E27FC236}">
                <a16:creationId xmlns:a16="http://schemas.microsoft.com/office/drawing/2014/main" id="{DAD07E23-3A1D-416F-A479-3FBE3D23BC1F}"/>
              </a:ext>
            </a:extLst>
          </p:cNvPr>
          <p:cNvSpPr>
            <a:spLocks noGrp="1"/>
          </p:cNvSpPr>
          <p:nvPr>
            <p:ph type="title"/>
            <p:custDataLst>
              <p:tags r:id="rId2"/>
            </p:custDataLst>
          </p:nvPr>
        </p:nvSpPr>
        <p:spPr>
          <a:xfrm>
            <a:off x="1154954" y="976094"/>
            <a:ext cx="11558596" cy="1210628"/>
          </a:xfrm>
        </p:spPr>
        <p:txBody>
          <a:bodyPr/>
          <a:lstStyle/>
          <a:p>
            <a:r>
              <a:rPr lang="fr-FR" dirty="0"/>
              <a:t>L’évolution de PowerShell dans le temps</a:t>
            </a:r>
          </a:p>
        </p:txBody>
      </p:sp>
      <p:sp>
        <p:nvSpPr>
          <p:cNvPr id="12" name="Espace réservé du contenu 2">
            <a:extLst>
              <a:ext uri="{FF2B5EF4-FFF2-40B4-BE49-F238E27FC236}">
                <a16:creationId xmlns:a16="http://schemas.microsoft.com/office/drawing/2014/main" id="{F69942E6-6323-4787-9846-94FF7A7E1EF6}"/>
              </a:ext>
            </a:extLst>
          </p:cNvPr>
          <p:cNvSpPr>
            <a:spLocks noGrp="1"/>
          </p:cNvSpPr>
          <p:nvPr>
            <p:ph idx="1"/>
            <p:custDataLst>
              <p:tags r:id="rId3"/>
            </p:custDataLst>
          </p:nvPr>
        </p:nvSpPr>
        <p:spPr>
          <a:xfrm>
            <a:off x="516967" y="2598134"/>
            <a:ext cx="10718843" cy="3729355"/>
          </a:xfrm>
        </p:spPr>
        <p:txBody>
          <a:bodyPr/>
          <a:lstStyle/>
          <a:p>
            <a:r>
              <a:rPr lang="fr-FR" dirty="0"/>
              <a:t>Sorti en 2006, PowerShell a beaucoup évolué avec de nombreuses montées de version</a:t>
            </a:r>
          </a:p>
          <a:p>
            <a:r>
              <a:rPr lang="fr-FR" dirty="0"/>
              <a:t>Chaque montée de version apporte :</a:t>
            </a:r>
          </a:p>
          <a:p>
            <a:pPr lvl="1"/>
            <a:r>
              <a:rPr lang="fr-FR" dirty="0"/>
              <a:t>De nouvelles commandes (cmdlets et fonctions)</a:t>
            </a:r>
          </a:p>
          <a:p>
            <a:pPr lvl="1"/>
            <a:r>
              <a:rPr lang="fr-FR" dirty="0"/>
              <a:t>Des mises à jour de commandes existantes</a:t>
            </a:r>
          </a:p>
          <a:p>
            <a:pPr lvl="1"/>
            <a:r>
              <a:rPr lang="fr-FR" dirty="0"/>
              <a:t>La disponibilité de nouveaux modules</a:t>
            </a:r>
          </a:p>
          <a:p>
            <a:pPr lvl="1"/>
            <a:r>
              <a:rPr lang="fr-FR" dirty="0"/>
              <a:t>Des mises à jour de l’interpréteur PowerShell</a:t>
            </a:r>
          </a:p>
          <a:p>
            <a:r>
              <a:rPr lang="fr-FR" dirty="0"/>
              <a:t>De grands éditeurs comme VMWare, Cisco, Sonicwall, Veeam… ont développé des modules permettant de piloter leurs plateformes et produits depuis PowerShell.</a:t>
            </a:r>
          </a:p>
          <a:p>
            <a:endParaRPr lang="fr-FR" dirty="0"/>
          </a:p>
        </p:txBody>
      </p:sp>
      <p:sp>
        <p:nvSpPr>
          <p:cNvPr id="8" name="Espace réservé du pied de page 7">
            <a:extLst>
              <a:ext uri="{FF2B5EF4-FFF2-40B4-BE49-F238E27FC236}">
                <a16:creationId xmlns:a16="http://schemas.microsoft.com/office/drawing/2014/main" id="{BF11C0D9-8258-453A-8EC2-BAAAAA60223F}"/>
              </a:ext>
            </a:extLst>
          </p:cNvPr>
          <p:cNvSpPr>
            <a:spLocks noGrp="1"/>
          </p:cNvSpPr>
          <p:nvPr>
            <p:ph type="ftr" sz="quarter" idx="11"/>
          </p:nvPr>
        </p:nvSpPr>
        <p:spPr/>
        <p:txBody>
          <a:bodyPr/>
          <a:lstStyle/>
          <a:p>
            <a:r>
              <a:rPr lang="en-US"/>
              <a:t>Stella Roulière</a:t>
            </a:r>
            <a:endParaRPr lang="en-US" dirty="0"/>
          </a:p>
        </p:txBody>
      </p:sp>
      <p:sp>
        <p:nvSpPr>
          <p:cNvPr id="9" name="Espace réservé du numéro de diapositive 8">
            <a:extLst>
              <a:ext uri="{FF2B5EF4-FFF2-40B4-BE49-F238E27FC236}">
                <a16:creationId xmlns:a16="http://schemas.microsoft.com/office/drawing/2014/main" id="{1D30F170-096A-47FD-8EC2-2C9E5B13E7E8}"/>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62453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2ABEDBC-5000-42B1-BBC7-E376B30744DD}"/>
              </a:ext>
            </a:extLst>
          </p:cNvPr>
          <p:cNvSpPr>
            <a:spLocks noGrp="1"/>
          </p:cNvSpPr>
          <p:nvPr>
            <p:ph type="ctrTitle"/>
            <p:custDataLst>
              <p:tags r:id="rId1"/>
            </p:custDataLst>
          </p:nvPr>
        </p:nvSpPr>
        <p:spPr>
          <a:xfrm>
            <a:off x="1524000" y="1122363"/>
            <a:ext cx="9144000" cy="2387600"/>
          </a:xfrm>
        </p:spPr>
        <p:txBody>
          <a:bodyPr/>
          <a:lstStyle/>
          <a:p>
            <a:pPr algn="ctr"/>
            <a:r>
              <a:rPr lang="fr-FR" dirty="0"/>
              <a:t>Initiation au Scripting avec PowerShell</a:t>
            </a:r>
          </a:p>
        </p:txBody>
      </p:sp>
      <p:sp>
        <p:nvSpPr>
          <p:cNvPr id="6" name="Sous-titre 2">
            <a:extLst>
              <a:ext uri="{FF2B5EF4-FFF2-40B4-BE49-F238E27FC236}">
                <a16:creationId xmlns:a16="http://schemas.microsoft.com/office/drawing/2014/main" id="{0660C030-CE32-4DF0-9541-5AF9E300617E}"/>
              </a:ext>
            </a:extLst>
          </p:cNvPr>
          <p:cNvSpPr>
            <a:spLocks noGrp="1"/>
          </p:cNvSpPr>
          <p:nvPr>
            <p:ph type="subTitle" idx="1"/>
            <p:custDataLst>
              <p:tags r:id="rId2"/>
            </p:custDataLst>
          </p:nvPr>
        </p:nvSpPr>
        <p:spPr>
          <a:xfrm>
            <a:off x="2028496" y="4311487"/>
            <a:ext cx="9144000" cy="1655762"/>
          </a:xfrm>
        </p:spPr>
        <p:txBody>
          <a:bodyPr/>
          <a:lstStyle/>
          <a:p>
            <a:r>
              <a:rPr lang="fr-FR" dirty="0"/>
              <a:t>Module 4 – Variables, structures et préparation au Scripting</a:t>
            </a:r>
          </a:p>
        </p:txBody>
      </p:sp>
    </p:spTree>
    <p:extLst>
      <p:ext uri="{BB962C8B-B14F-4D97-AF65-F5344CB8AC3E}">
        <p14:creationId xmlns:p14="http://schemas.microsoft.com/office/powerpoint/2010/main" val="2985735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Variables, structures et préparation au Scripting</a:t>
            </a:r>
          </a:p>
        </p:txBody>
      </p:sp>
      <p:sp>
        <p:nvSpPr>
          <p:cNvPr id="9" name="Titre 1">
            <a:extLst>
              <a:ext uri="{FF2B5EF4-FFF2-40B4-BE49-F238E27FC236}">
                <a16:creationId xmlns:a16="http://schemas.microsoft.com/office/drawing/2014/main" id="{EE41E9F3-2DFC-4094-ADE3-09AFA665903B}"/>
              </a:ext>
            </a:extLst>
          </p:cNvPr>
          <p:cNvSpPr>
            <a:spLocks noGrp="1"/>
          </p:cNvSpPr>
          <p:nvPr>
            <p:ph type="title"/>
            <p:custDataLst>
              <p:tags r:id="rId2"/>
            </p:custDataLst>
          </p:nvPr>
        </p:nvSpPr>
        <p:spPr>
          <a:xfrm>
            <a:off x="633404" y="951721"/>
            <a:ext cx="11558596" cy="924270"/>
          </a:xfrm>
        </p:spPr>
        <p:txBody>
          <a:bodyPr>
            <a:normAutofit/>
          </a:bodyPr>
          <a:lstStyle/>
          <a:p>
            <a:r>
              <a:rPr lang="fr-FR" dirty="0"/>
              <a:t>Les Variables</a:t>
            </a:r>
          </a:p>
        </p:txBody>
      </p:sp>
      <p:pic>
        <p:nvPicPr>
          <p:cNvPr id="5" name="Image 4">
            <a:extLst>
              <a:ext uri="{FF2B5EF4-FFF2-40B4-BE49-F238E27FC236}">
                <a16:creationId xmlns:a16="http://schemas.microsoft.com/office/drawing/2014/main" id="{F3C38D41-A955-420E-A780-83E384D9B4CE}"/>
              </a:ext>
            </a:extLst>
          </p:cNvPr>
          <p:cNvPicPr>
            <a:picLocks noChangeAspect="1"/>
          </p:cNvPicPr>
          <p:nvPr/>
        </p:nvPicPr>
        <p:blipFill>
          <a:blip r:embed="rId4"/>
          <a:stretch>
            <a:fillRect/>
          </a:stretch>
        </p:blipFill>
        <p:spPr>
          <a:xfrm>
            <a:off x="378372" y="2323505"/>
            <a:ext cx="11414235" cy="4352734"/>
          </a:xfrm>
          <a:prstGeom prst="rect">
            <a:avLst/>
          </a:prstGeom>
        </p:spPr>
      </p:pic>
      <p:sp>
        <p:nvSpPr>
          <p:cNvPr id="6" name="Espace réservé du pied de page 5">
            <a:extLst>
              <a:ext uri="{FF2B5EF4-FFF2-40B4-BE49-F238E27FC236}">
                <a16:creationId xmlns:a16="http://schemas.microsoft.com/office/drawing/2014/main" id="{3993E2B7-7F11-497A-A339-4C8BF521854F}"/>
              </a:ext>
            </a:extLst>
          </p:cNvPr>
          <p:cNvSpPr>
            <a:spLocks noGrp="1"/>
          </p:cNvSpPr>
          <p:nvPr>
            <p:ph type="ftr" sz="quarter" idx="11"/>
          </p:nvPr>
        </p:nvSpPr>
        <p:spPr/>
        <p:txBody>
          <a:bodyPr/>
          <a:lstStyle/>
          <a:p>
            <a:r>
              <a:rPr lang="en-US"/>
              <a:t>Stella Roulière</a:t>
            </a:r>
            <a:endParaRPr lang="en-US" dirty="0"/>
          </a:p>
        </p:txBody>
      </p:sp>
      <p:sp>
        <p:nvSpPr>
          <p:cNvPr id="11" name="Espace réservé du numéro de diapositive 10">
            <a:extLst>
              <a:ext uri="{FF2B5EF4-FFF2-40B4-BE49-F238E27FC236}">
                <a16:creationId xmlns:a16="http://schemas.microsoft.com/office/drawing/2014/main" id="{A192D8FC-F113-4AA9-9356-3E623C13C882}"/>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3659890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561110" y="-33317"/>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Variables, structures et préparation au Scripting</a:t>
            </a:r>
          </a:p>
        </p:txBody>
      </p:sp>
      <p:sp>
        <p:nvSpPr>
          <p:cNvPr id="9" name="Titre 1">
            <a:extLst>
              <a:ext uri="{FF2B5EF4-FFF2-40B4-BE49-F238E27FC236}">
                <a16:creationId xmlns:a16="http://schemas.microsoft.com/office/drawing/2014/main" id="{EE41E9F3-2DFC-4094-ADE3-09AFA665903B}"/>
              </a:ext>
            </a:extLst>
          </p:cNvPr>
          <p:cNvSpPr>
            <a:spLocks noGrp="1"/>
          </p:cNvSpPr>
          <p:nvPr>
            <p:ph type="title"/>
            <p:custDataLst>
              <p:tags r:id="rId2"/>
            </p:custDataLst>
          </p:nvPr>
        </p:nvSpPr>
        <p:spPr>
          <a:xfrm>
            <a:off x="585952" y="1160483"/>
            <a:ext cx="11558596" cy="924270"/>
          </a:xfrm>
        </p:spPr>
        <p:txBody>
          <a:bodyPr>
            <a:normAutofit/>
          </a:bodyPr>
          <a:lstStyle/>
          <a:p>
            <a:r>
              <a:rPr lang="fr-FR" dirty="0"/>
              <a:t>Les Variables</a:t>
            </a:r>
          </a:p>
        </p:txBody>
      </p:sp>
      <p:pic>
        <p:nvPicPr>
          <p:cNvPr id="2" name="Image 1">
            <a:extLst>
              <a:ext uri="{FF2B5EF4-FFF2-40B4-BE49-F238E27FC236}">
                <a16:creationId xmlns:a16="http://schemas.microsoft.com/office/drawing/2014/main" id="{67F47BEB-6DDD-401A-9BCA-6E7ABA4D4A6D}"/>
              </a:ext>
            </a:extLst>
          </p:cNvPr>
          <p:cNvPicPr>
            <a:picLocks noChangeAspect="1"/>
          </p:cNvPicPr>
          <p:nvPr/>
        </p:nvPicPr>
        <p:blipFill>
          <a:blip r:embed="rId4"/>
          <a:stretch>
            <a:fillRect/>
          </a:stretch>
        </p:blipFill>
        <p:spPr>
          <a:xfrm>
            <a:off x="633404" y="2252035"/>
            <a:ext cx="11253796" cy="4277322"/>
          </a:xfrm>
          <a:prstGeom prst="rect">
            <a:avLst/>
          </a:prstGeom>
        </p:spPr>
      </p:pic>
      <p:sp>
        <p:nvSpPr>
          <p:cNvPr id="3" name="Espace réservé du pied de page 2">
            <a:extLst>
              <a:ext uri="{FF2B5EF4-FFF2-40B4-BE49-F238E27FC236}">
                <a16:creationId xmlns:a16="http://schemas.microsoft.com/office/drawing/2014/main" id="{A38F380B-2DDD-4C41-BD22-8C57D71B332F}"/>
              </a:ext>
            </a:extLst>
          </p:cNvPr>
          <p:cNvSpPr>
            <a:spLocks noGrp="1"/>
          </p:cNvSpPr>
          <p:nvPr>
            <p:ph type="ftr" sz="quarter" idx="11"/>
          </p:nvPr>
        </p:nvSpPr>
        <p:spPr/>
        <p:txBody>
          <a:bodyPr/>
          <a:lstStyle/>
          <a:p>
            <a:r>
              <a:rPr lang="en-US"/>
              <a:t>Stella Roulière</a:t>
            </a:r>
            <a:endParaRPr lang="en-US" dirty="0"/>
          </a:p>
        </p:txBody>
      </p:sp>
      <p:sp>
        <p:nvSpPr>
          <p:cNvPr id="6" name="Espace réservé du numéro de diapositive 5">
            <a:extLst>
              <a:ext uri="{FF2B5EF4-FFF2-40B4-BE49-F238E27FC236}">
                <a16:creationId xmlns:a16="http://schemas.microsoft.com/office/drawing/2014/main" id="{BAA2961A-5CDE-44B0-A0F6-200D3236C606}"/>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3210816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56111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Variables, structures et préparation au Scripting</a:t>
            </a:r>
          </a:p>
        </p:txBody>
      </p:sp>
      <p:sp>
        <p:nvSpPr>
          <p:cNvPr id="9" name="Titre 1">
            <a:extLst>
              <a:ext uri="{FF2B5EF4-FFF2-40B4-BE49-F238E27FC236}">
                <a16:creationId xmlns:a16="http://schemas.microsoft.com/office/drawing/2014/main" id="{EE41E9F3-2DFC-4094-ADE3-09AFA665903B}"/>
              </a:ext>
            </a:extLst>
          </p:cNvPr>
          <p:cNvSpPr>
            <a:spLocks noGrp="1"/>
          </p:cNvSpPr>
          <p:nvPr>
            <p:ph type="title"/>
            <p:custDataLst>
              <p:tags r:id="rId2"/>
            </p:custDataLst>
          </p:nvPr>
        </p:nvSpPr>
        <p:spPr>
          <a:xfrm>
            <a:off x="633404" y="1160604"/>
            <a:ext cx="11558596" cy="924270"/>
          </a:xfrm>
        </p:spPr>
        <p:txBody>
          <a:bodyPr>
            <a:normAutofit/>
          </a:bodyPr>
          <a:lstStyle/>
          <a:p>
            <a:r>
              <a:rPr lang="fr-FR" dirty="0"/>
              <a:t>Les Variables</a:t>
            </a:r>
          </a:p>
        </p:txBody>
      </p:sp>
      <p:pic>
        <p:nvPicPr>
          <p:cNvPr id="2" name="Image 1">
            <a:extLst>
              <a:ext uri="{FF2B5EF4-FFF2-40B4-BE49-F238E27FC236}">
                <a16:creationId xmlns:a16="http://schemas.microsoft.com/office/drawing/2014/main" id="{CE2F6033-83C1-413D-A43B-B442F5533089}"/>
              </a:ext>
            </a:extLst>
          </p:cNvPr>
          <p:cNvPicPr>
            <a:picLocks noChangeAspect="1"/>
          </p:cNvPicPr>
          <p:nvPr/>
        </p:nvPicPr>
        <p:blipFill>
          <a:blip r:embed="rId4"/>
          <a:stretch>
            <a:fillRect/>
          </a:stretch>
        </p:blipFill>
        <p:spPr>
          <a:xfrm>
            <a:off x="381000" y="2725323"/>
            <a:ext cx="5468007" cy="3820024"/>
          </a:xfrm>
          <a:prstGeom prst="rect">
            <a:avLst/>
          </a:prstGeom>
        </p:spPr>
      </p:pic>
      <p:pic>
        <p:nvPicPr>
          <p:cNvPr id="3" name="Image 2">
            <a:extLst>
              <a:ext uri="{FF2B5EF4-FFF2-40B4-BE49-F238E27FC236}">
                <a16:creationId xmlns:a16="http://schemas.microsoft.com/office/drawing/2014/main" id="{518DD978-49BB-4DAC-A94E-B98B3B886C1B}"/>
              </a:ext>
            </a:extLst>
          </p:cNvPr>
          <p:cNvPicPr>
            <a:picLocks noChangeAspect="1"/>
          </p:cNvPicPr>
          <p:nvPr/>
        </p:nvPicPr>
        <p:blipFill>
          <a:blip r:embed="rId5"/>
          <a:stretch>
            <a:fillRect/>
          </a:stretch>
        </p:blipFill>
        <p:spPr>
          <a:xfrm>
            <a:off x="5948857" y="2725323"/>
            <a:ext cx="4992412" cy="3802360"/>
          </a:xfrm>
          <a:prstGeom prst="rect">
            <a:avLst/>
          </a:prstGeom>
        </p:spPr>
      </p:pic>
      <p:sp>
        <p:nvSpPr>
          <p:cNvPr id="5" name="Espace réservé du pied de page 4">
            <a:extLst>
              <a:ext uri="{FF2B5EF4-FFF2-40B4-BE49-F238E27FC236}">
                <a16:creationId xmlns:a16="http://schemas.microsoft.com/office/drawing/2014/main" id="{1C2F7088-1878-42CA-B107-07C68DD8242C}"/>
              </a:ext>
            </a:extLst>
          </p:cNvPr>
          <p:cNvSpPr>
            <a:spLocks noGrp="1"/>
          </p:cNvSpPr>
          <p:nvPr>
            <p:ph type="ftr" sz="quarter" idx="11"/>
          </p:nvPr>
        </p:nvSpPr>
        <p:spPr/>
        <p:txBody>
          <a:bodyPr/>
          <a:lstStyle/>
          <a:p>
            <a:r>
              <a:rPr lang="en-US"/>
              <a:t>Stella Roulière</a:t>
            </a:r>
            <a:endParaRPr lang="en-US" dirty="0"/>
          </a:p>
        </p:txBody>
      </p:sp>
      <p:sp>
        <p:nvSpPr>
          <p:cNvPr id="6" name="Espace réservé du numéro de diapositive 5">
            <a:extLst>
              <a:ext uri="{FF2B5EF4-FFF2-40B4-BE49-F238E27FC236}">
                <a16:creationId xmlns:a16="http://schemas.microsoft.com/office/drawing/2014/main" id="{7E07159D-F9F0-4B44-A02A-C20358F64F35}"/>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2942334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561110" y="-15749"/>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Variables, structures et préparation au Scripting</a:t>
            </a:r>
          </a:p>
        </p:txBody>
      </p:sp>
      <p:sp>
        <p:nvSpPr>
          <p:cNvPr id="9" name="Titre 1">
            <a:extLst>
              <a:ext uri="{FF2B5EF4-FFF2-40B4-BE49-F238E27FC236}">
                <a16:creationId xmlns:a16="http://schemas.microsoft.com/office/drawing/2014/main" id="{EE41E9F3-2DFC-4094-ADE3-09AFA665903B}"/>
              </a:ext>
            </a:extLst>
          </p:cNvPr>
          <p:cNvSpPr>
            <a:spLocks noGrp="1"/>
          </p:cNvSpPr>
          <p:nvPr>
            <p:ph type="title"/>
            <p:custDataLst>
              <p:tags r:id="rId2"/>
            </p:custDataLst>
          </p:nvPr>
        </p:nvSpPr>
        <p:spPr>
          <a:xfrm>
            <a:off x="585952" y="1107168"/>
            <a:ext cx="11558596" cy="924270"/>
          </a:xfrm>
        </p:spPr>
        <p:txBody>
          <a:bodyPr>
            <a:normAutofit/>
          </a:bodyPr>
          <a:lstStyle/>
          <a:p>
            <a:r>
              <a:rPr lang="fr-FR" dirty="0"/>
              <a:t>Les Variables</a:t>
            </a:r>
          </a:p>
        </p:txBody>
      </p:sp>
      <p:pic>
        <p:nvPicPr>
          <p:cNvPr id="2" name="Image 1">
            <a:extLst>
              <a:ext uri="{FF2B5EF4-FFF2-40B4-BE49-F238E27FC236}">
                <a16:creationId xmlns:a16="http://schemas.microsoft.com/office/drawing/2014/main" id="{DDB2C2AB-710D-4DE1-BCEA-5419F744A462}"/>
              </a:ext>
            </a:extLst>
          </p:cNvPr>
          <p:cNvPicPr>
            <a:picLocks noChangeAspect="1"/>
          </p:cNvPicPr>
          <p:nvPr/>
        </p:nvPicPr>
        <p:blipFill>
          <a:blip r:embed="rId4"/>
          <a:stretch>
            <a:fillRect/>
          </a:stretch>
        </p:blipFill>
        <p:spPr>
          <a:xfrm>
            <a:off x="302173" y="2416271"/>
            <a:ext cx="6530586" cy="3967756"/>
          </a:xfrm>
          <a:prstGeom prst="rect">
            <a:avLst/>
          </a:prstGeom>
        </p:spPr>
      </p:pic>
      <p:pic>
        <p:nvPicPr>
          <p:cNvPr id="3" name="Image 2">
            <a:extLst>
              <a:ext uri="{FF2B5EF4-FFF2-40B4-BE49-F238E27FC236}">
                <a16:creationId xmlns:a16="http://schemas.microsoft.com/office/drawing/2014/main" id="{06BBF6B8-1649-47B7-96F2-9733B9441EDF}"/>
              </a:ext>
            </a:extLst>
          </p:cNvPr>
          <p:cNvPicPr>
            <a:picLocks noChangeAspect="1"/>
          </p:cNvPicPr>
          <p:nvPr/>
        </p:nvPicPr>
        <p:blipFill>
          <a:blip r:embed="rId5"/>
          <a:stretch>
            <a:fillRect/>
          </a:stretch>
        </p:blipFill>
        <p:spPr>
          <a:xfrm>
            <a:off x="6832759" y="2416271"/>
            <a:ext cx="4644537" cy="3923336"/>
          </a:xfrm>
          <a:prstGeom prst="rect">
            <a:avLst/>
          </a:prstGeom>
        </p:spPr>
      </p:pic>
      <p:sp>
        <p:nvSpPr>
          <p:cNvPr id="5" name="Espace réservé du pied de page 4">
            <a:extLst>
              <a:ext uri="{FF2B5EF4-FFF2-40B4-BE49-F238E27FC236}">
                <a16:creationId xmlns:a16="http://schemas.microsoft.com/office/drawing/2014/main" id="{F50B93C1-1E57-4810-BEB6-FE88E0A254FB}"/>
              </a:ext>
            </a:extLst>
          </p:cNvPr>
          <p:cNvSpPr>
            <a:spLocks noGrp="1"/>
          </p:cNvSpPr>
          <p:nvPr>
            <p:ph type="ftr" sz="quarter" idx="11"/>
          </p:nvPr>
        </p:nvSpPr>
        <p:spPr/>
        <p:txBody>
          <a:bodyPr/>
          <a:lstStyle/>
          <a:p>
            <a:r>
              <a:rPr lang="en-US"/>
              <a:t>Stella Roulière</a:t>
            </a:r>
            <a:endParaRPr lang="en-US" dirty="0"/>
          </a:p>
        </p:txBody>
      </p:sp>
      <p:sp>
        <p:nvSpPr>
          <p:cNvPr id="6" name="Espace réservé du numéro de diapositive 5">
            <a:extLst>
              <a:ext uri="{FF2B5EF4-FFF2-40B4-BE49-F238E27FC236}">
                <a16:creationId xmlns:a16="http://schemas.microsoft.com/office/drawing/2014/main" id="{8F35FFBA-5110-4E3C-B545-A614738FA2CB}"/>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31056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585952" y="-15374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Variables, structures et préparation au Scripting</a:t>
            </a:r>
          </a:p>
        </p:txBody>
      </p:sp>
      <p:sp>
        <p:nvSpPr>
          <p:cNvPr id="9" name="Titre 1">
            <a:extLst>
              <a:ext uri="{FF2B5EF4-FFF2-40B4-BE49-F238E27FC236}">
                <a16:creationId xmlns:a16="http://schemas.microsoft.com/office/drawing/2014/main" id="{EE41E9F3-2DFC-4094-ADE3-09AFA665903B}"/>
              </a:ext>
            </a:extLst>
          </p:cNvPr>
          <p:cNvSpPr>
            <a:spLocks noGrp="1"/>
          </p:cNvSpPr>
          <p:nvPr>
            <p:ph type="title"/>
            <p:custDataLst>
              <p:tags r:id="rId2"/>
            </p:custDataLst>
          </p:nvPr>
        </p:nvSpPr>
        <p:spPr>
          <a:xfrm>
            <a:off x="633404" y="1223177"/>
            <a:ext cx="11558596" cy="924270"/>
          </a:xfrm>
        </p:spPr>
        <p:txBody>
          <a:bodyPr>
            <a:normAutofit/>
          </a:bodyPr>
          <a:lstStyle/>
          <a:p>
            <a:r>
              <a:rPr lang="fr-FR" dirty="0"/>
              <a:t>Les Variables</a:t>
            </a:r>
          </a:p>
        </p:txBody>
      </p:sp>
      <p:pic>
        <p:nvPicPr>
          <p:cNvPr id="3" name="Image 2">
            <a:extLst>
              <a:ext uri="{FF2B5EF4-FFF2-40B4-BE49-F238E27FC236}">
                <a16:creationId xmlns:a16="http://schemas.microsoft.com/office/drawing/2014/main" id="{68FAA28F-0880-4C09-970D-75036B20FC4A}"/>
              </a:ext>
            </a:extLst>
          </p:cNvPr>
          <p:cNvPicPr>
            <a:picLocks noChangeAspect="1"/>
          </p:cNvPicPr>
          <p:nvPr/>
        </p:nvPicPr>
        <p:blipFill>
          <a:blip r:embed="rId4"/>
          <a:stretch>
            <a:fillRect/>
          </a:stretch>
        </p:blipFill>
        <p:spPr>
          <a:xfrm>
            <a:off x="3690587" y="1333985"/>
            <a:ext cx="5036032" cy="1091140"/>
          </a:xfrm>
          <a:prstGeom prst="rect">
            <a:avLst/>
          </a:prstGeom>
        </p:spPr>
      </p:pic>
      <p:pic>
        <p:nvPicPr>
          <p:cNvPr id="5" name="Image 4">
            <a:extLst>
              <a:ext uri="{FF2B5EF4-FFF2-40B4-BE49-F238E27FC236}">
                <a16:creationId xmlns:a16="http://schemas.microsoft.com/office/drawing/2014/main" id="{B9EBC86E-3C84-40D2-A788-F2E57FFA4BC9}"/>
              </a:ext>
            </a:extLst>
          </p:cNvPr>
          <p:cNvPicPr>
            <a:picLocks noChangeAspect="1"/>
          </p:cNvPicPr>
          <p:nvPr/>
        </p:nvPicPr>
        <p:blipFill>
          <a:blip r:embed="rId5"/>
          <a:stretch>
            <a:fillRect/>
          </a:stretch>
        </p:blipFill>
        <p:spPr>
          <a:xfrm>
            <a:off x="1295150" y="2454620"/>
            <a:ext cx="4017424" cy="1409339"/>
          </a:xfrm>
          <a:prstGeom prst="rect">
            <a:avLst/>
          </a:prstGeom>
        </p:spPr>
      </p:pic>
      <p:pic>
        <p:nvPicPr>
          <p:cNvPr id="6" name="Image 5">
            <a:extLst>
              <a:ext uri="{FF2B5EF4-FFF2-40B4-BE49-F238E27FC236}">
                <a16:creationId xmlns:a16="http://schemas.microsoft.com/office/drawing/2014/main" id="{3DFBB002-B74E-4638-8ECD-71F62D9C95B1}"/>
              </a:ext>
            </a:extLst>
          </p:cNvPr>
          <p:cNvPicPr>
            <a:picLocks noChangeAspect="1"/>
          </p:cNvPicPr>
          <p:nvPr/>
        </p:nvPicPr>
        <p:blipFill>
          <a:blip r:embed="rId6"/>
          <a:stretch>
            <a:fillRect/>
          </a:stretch>
        </p:blipFill>
        <p:spPr>
          <a:xfrm>
            <a:off x="6270408" y="2530709"/>
            <a:ext cx="4497693" cy="1744004"/>
          </a:xfrm>
          <a:prstGeom prst="rect">
            <a:avLst/>
          </a:prstGeom>
        </p:spPr>
      </p:pic>
      <p:pic>
        <p:nvPicPr>
          <p:cNvPr id="7" name="Image 6">
            <a:extLst>
              <a:ext uri="{FF2B5EF4-FFF2-40B4-BE49-F238E27FC236}">
                <a16:creationId xmlns:a16="http://schemas.microsoft.com/office/drawing/2014/main" id="{9F7F3FEF-B0A4-4A1D-8890-FE375EF00CC7}"/>
              </a:ext>
            </a:extLst>
          </p:cNvPr>
          <p:cNvPicPr>
            <a:picLocks noChangeAspect="1"/>
          </p:cNvPicPr>
          <p:nvPr/>
        </p:nvPicPr>
        <p:blipFill>
          <a:blip r:embed="rId7"/>
          <a:stretch>
            <a:fillRect/>
          </a:stretch>
        </p:blipFill>
        <p:spPr>
          <a:xfrm>
            <a:off x="1082919" y="3892932"/>
            <a:ext cx="4406710" cy="761292"/>
          </a:xfrm>
          <a:prstGeom prst="rect">
            <a:avLst/>
          </a:prstGeom>
        </p:spPr>
      </p:pic>
      <p:pic>
        <p:nvPicPr>
          <p:cNvPr id="8" name="Image 7">
            <a:extLst>
              <a:ext uri="{FF2B5EF4-FFF2-40B4-BE49-F238E27FC236}">
                <a16:creationId xmlns:a16="http://schemas.microsoft.com/office/drawing/2014/main" id="{42471862-AA09-4634-B6B5-8A75617AEA71}"/>
              </a:ext>
            </a:extLst>
          </p:cNvPr>
          <p:cNvPicPr>
            <a:picLocks noChangeAspect="1"/>
          </p:cNvPicPr>
          <p:nvPr/>
        </p:nvPicPr>
        <p:blipFill>
          <a:blip r:embed="rId8"/>
          <a:stretch>
            <a:fillRect/>
          </a:stretch>
        </p:blipFill>
        <p:spPr>
          <a:xfrm>
            <a:off x="5623035" y="4535188"/>
            <a:ext cx="4336754" cy="1010354"/>
          </a:xfrm>
          <a:prstGeom prst="rect">
            <a:avLst/>
          </a:prstGeom>
        </p:spPr>
      </p:pic>
      <p:pic>
        <p:nvPicPr>
          <p:cNvPr id="10" name="Image 9">
            <a:extLst>
              <a:ext uri="{FF2B5EF4-FFF2-40B4-BE49-F238E27FC236}">
                <a16:creationId xmlns:a16="http://schemas.microsoft.com/office/drawing/2014/main" id="{92760D59-BFDF-466C-925A-FA1114BD1F69}"/>
              </a:ext>
            </a:extLst>
          </p:cNvPr>
          <p:cNvPicPr>
            <a:picLocks noChangeAspect="1"/>
          </p:cNvPicPr>
          <p:nvPr/>
        </p:nvPicPr>
        <p:blipFill>
          <a:blip r:embed="rId9"/>
          <a:stretch>
            <a:fillRect/>
          </a:stretch>
        </p:blipFill>
        <p:spPr>
          <a:xfrm>
            <a:off x="5623035" y="5699955"/>
            <a:ext cx="5792441" cy="761292"/>
          </a:xfrm>
          <a:prstGeom prst="rect">
            <a:avLst/>
          </a:prstGeom>
        </p:spPr>
      </p:pic>
      <p:pic>
        <p:nvPicPr>
          <p:cNvPr id="11" name="Image 10">
            <a:extLst>
              <a:ext uri="{FF2B5EF4-FFF2-40B4-BE49-F238E27FC236}">
                <a16:creationId xmlns:a16="http://schemas.microsoft.com/office/drawing/2014/main" id="{2A737D10-8856-4917-BEC9-CD0AC1521D68}"/>
              </a:ext>
            </a:extLst>
          </p:cNvPr>
          <p:cNvPicPr>
            <a:picLocks noChangeAspect="1"/>
          </p:cNvPicPr>
          <p:nvPr/>
        </p:nvPicPr>
        <p:blipFill>
          <a:blip r:embed="rId10"/>
          <a:stretch>
            <a:fillRect/>
          </a:stretch>
        </p:blipFill>
        <p:spPr>
          <a:xfrm>
            <a:off x="1216573" y="4732766"/>
            <a:ext cx="3733800" cy="1934378"/>
          </a:xfrm>
          <a:prstGeom prst="rect">
            <a:avLst/>
          </a:prstGeom>
        </p:spPr>
      </p:pic>
      <p:sp>
        <p:nvSpPr>
          <p:cNvPr id="12" name="Espace réservé du pied de page 11">
            <a:extLst>
              <a:ext uri="{FF2B5EF4-FFF2-40B4-BE49-F238E27FC236}">
                <a16:creationId xmlns:a16="http://schemas.microsoft.com/office/drawing/2014/main" id="{254BBFB5-8CB1-4E23-90D5-084B0F417774}"/>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9C6ACEC1-4475-42CB-BD13-7BC079DB90D0}"/>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2902966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351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Variables, structures et préparation au Scripting</a:t>
            </a:r>
          </a:p>
        </p:txBody>
      </p:sp>
      <p:sp>
        <p:nvSpPr>
          <p:cNvPr id="5" name="Titre 1">
            <a:extLst>
              <a:ext uri="{FF2B5EF4-FFF2-40B4-BE49-F238E27FC236}">
                <a16:creationId xmlns:a16="http://schemas.microsoft.com/office/drawing/2014/main" id="{E9AB9955-428C-45A2-9184-1D54719F9B03}"/>
              </a:ext>
            </a:extLst>
          </p:cNvPr>
          <p:cNvSpPr>
            <a:spLocks noGrp="1"/>
          </p:cNvSpPr>
          <p:nvPr>
            <p:ph type="title"/>
            <p:custDataLst>
              <p:tags r:id="rId2"/>
            </p:custDataLst>
          </p:nvPr>
        </p:nvSpPr>
        <p:spPr>
          <a:xfrm>
            <a:off x="765034" y="1216504"/>
            <a:ext cx="11558596" cy="924270"/>
          </a:xfrm>
        </p:spPr>
        <p:txBody>
          <a:bodyPr>
            <a:normAutofit/>
          </a:bodyPr>
          <a:lstStyle/>
          <a:p>
            <a:r>
              <a:rPr lang="fr-FR" dirty="0"/>
              <a:t>Les Structures</a:t>
            </a:r>
          </a:p>
        </p:txBody>
      </p:sp>
      <p:sp>
        <p:nvSpPr>
          <p:cNvPr id="7" name="Espace réservé du contenu 2">
            <a:extLst>
              <a:ext uri="{FF2B5EF4-FFF2-40B4-BE49-F238E27FC236}">
                <a16:creationId xmlns:a16="http://schemas.microsoft.com/office/drawing/2014/main" id="{CF663D9C-C25A-40DF-9336-643F27B6F65D}"/>
              </a:ext>
            </a:extLst>
          </p:cNvPr>
          <p:cNvSpPr txBox="1">
            <a:spLocks/>
          </p:cNvSpPr>
          <p:nvPr>
            <p:custDataLst>
              <p:tags r:id="rId3"/>
            </p:custDataLst>
          </p:nvPr>
        </p:nvSpPr>
        <p:spPr>
          <a:xfrm>
            <a:off x="765034" y="2567401"/>
            <a:ext cx="10500613"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Il existe plusieurs types de structures couramment utilisées dans les scripts, nous allons en explorer quelques unes :</a:t>
            </a:r>
            <a:endParaRPr lang="fr-FR" sz="600" dirty="0">
              <a:solidFill>
                <a:schemeClr val="tx1"/>
              </a:solidFill>
            </a:endParaRPr>
          </a:p>
          <a:p>
            <a:pPr lvl="1"/>
            <a:r>
              <a:rPr lang="fr-FR" sz="2000" dirty="0"/>
              <a:t>If</a:t>
            </a:r>
          </a:p>
          <a:p>
            <a:pPr lvl="1"/>
            <a:r>
              <a:rPr lang="fr-FR" sz="2000" dirty="0" err="1"/>
              <a:t>While</a:t>
            </a:r>
            <a:endParaRPr lang="fr-FR" sz="2000" dirty="0"/>
          </a:p>
          <a:p>
            <a:pPr lvl="1"/>
            <a:r>
              <a:rPr lang="fr-FR" sz="2000" dirty="0" err="1"/>
              <a:t>Foreach</a:t>
            </a:r>
            <a:endParaRPr lang="fr-FR" sz="2000" dirty="0"/>
          </a:p>
          <a:p>
            <a:pPr lvl="1"/>
            <a:r>
              <a:rPr lang="fr-FR" sz="2000" dirty="0"/>
              <a:t>Switch</a:t>
            </a:r>
          </a:p>
          <a:p>
            <a:pPr lvl="1"/>
            <a:r>
              <a:rPr lang="fr-FR" sz="2000" dirty="0" err="1"/>
              <a:t>Try</a:t>
            </a:r>
            <a:r>
              <a:rPr lang="fr-FR" sz="2000" dirty="0"/>
              <a:t> Catch</a:t>
            </a:r>
          </a:p>
          <a:p>
            <a:pPr lvl="1"/>
            <a:endParaRPr lang="fr-FR" sz="2000" dirty="0"/>
          </a:p>
        </p:txBody>
      </p:sp>
      <p:sp>
        <p:nvSpPr>
          <p:cNvPr id="8" name="Espace réservé du pied de page 7">
            <a:extLst>
              <a:ext uri="{FF2B5EF4-FFF2-40B4-BE49-F238E27FC236}">
                <a16:creationId xmlns:a16="http://schemas.microsoft.com/office/drawing/2014/main" id="{BF29F33A-BEB3-4FE0-ACE3-D25F43165D5E}"/>
              </a:ext>
            </a:extLst>
          </p:cNvPr>
          <p:cNvSpPr>
            <a:spLocks noGrp="1"/>
          </p:cNvSpPr>
          <p:nvPr>
            <p:ph type="ftr" sz="quarter" idx="11"/>
          </p:nvPr>
        </p:nvSpPr>
        <p:spPr/>
        <p:txBody>
          <a:bodyPr/>
          <a:lstStyle/>
          <a:p>
            <a:r>
              <a:rPr lang="en-US"/>
              <a:t>Stella Roulière</a:t>
            </a:r>
            <a:endParaRPr lang="en-US" dirty="0"/>
          </a:p>
        </p:txBody>
      </p:sp>
      <p:sp>
        <p:nvSpPr>
          <p:cNvPr id="9" name="Espace réservé du numéro de diapositive 8">
            <a:extLst>
              <a:ext uri="{FF2B5EF4-FFF2-40B4-BE49-F238E27FC236}">
                <a16:creationId xmlns:a16="http://schemas.microsoft.com/office/drawing/2014/main" id="{25A06D8D-29DC-415E-8B45-73F97667302C}"/>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538530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53185" y="-19498"/>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Variables, structures et préparation au Scripting</a:t>
            </a:r>
          </a:p>
        </p:txBody>
      </p:sp>
      <p:sp>
        <p:nvSpPr>
          <p:cNvPr id="3" name="Titre 1">
            <a:extLst>
              <a:ext uri="{FF2B5EF4-FFF2-40B4-BE49-F238E27FC236}">
                <a16:creationId xmlns:a16="http://schemas.microsoft.com/office/drawing/2014/main" id="{21094321-2CD2-414E-B584-6F5F93A63380}"/>
              </a:ext>
            </a:extLst>
          </p:cNvPr>
          <p:cNvSpPr>
            <a:spLocks noGrp="1"/>
          </p:cNvSpPr>
          <p:nvPr>
            <p:ph type="title"/>
            <p:custDataLst>
              <p:tags r:id="rId2"/>
            </p:custDataLst>
          </p:nvPr>
        </p:nvSpPr>
        <p:spPr>
          <a:xfrm>
            <a:off x="585952" y="1174302"/>
            <a:ext cx="11558596" cy="924270"/>
          </a:xfrm>
        </p:spPr>
        <p:txBody>
          <a:bodyPr>
            <a:normAutofit/>
          </a:bodyPr>
          <a:lstStyle/>
          <a:p>
            <a:r>
              <a:rPr lang="fr-FR" dirty="0"/>
              <a:t>Les Structures : If</a:t>
            </a:r>
          </a:p>
        </p:txBody>
      </p:sp>
      <p:sp>
        <p:nvSpPr>
          <p:cNvPr id="5" name="Espace réservé du contenu 2">
            <a:extLst>
              <a:ext uri="{FF2B5EF4-FFF2-40B4-BE49-F238E27FC236}">
                <a16:creationId xmlns:a16="http://schemas.microsoft.com/office/drawing/2014/main" id="{613942A2-00ED-481F-9BA3-2065276814F3}"/>
              </a:ext>
            </a:extLst>
          </p:cNvPr>
          <p:cNvSpPr txBox="1">
            <a:spLocks/>
          </p:cNvSpPr>
          <p:nvPr>
            <p:custDataLst>
              <p:tags r:id="rId3"/>
            </p:custDataLst>
          </p:nvPr>
        </p:nvSpPr>
        <p:spPr>
          <a:xfrm>
            <a:off x="270642" y="2141731"/>
            <a:ext cx="10500613"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La structure </a:t>
            </a:r>
            <a:r>
              <a:rPr lang="fr-FR" sz="2600" b="1" dirty="0"/>
              <a:t>If</a:t>
            </a:r>
            <a:r>
              <a:rPr lang="fr-FR" sz="2600" dirty="0"/>
              <a:t> permet la réalisation d’une ou plusieurs </a:t>
            </a:r>
            <a:r>
              <a:rPr lang="fr-FR" sz="2600" dirty="0" err="1"/>
              <a:t>action·s</a:t>
            </a:r>
            <a:r>
              <a:rPr lang="fr-FR" sz="2600" dirty="0"/>
              <a:t> en fonction de </a:t>
            </a:r>
            <a:r>
              <a:rPr lang="fr-FR" sz="2600" dirty="0" err="1"/>
              <a:t>condition·s</a:t>
            </a:r>
            <a:r>
              <a:rPr lang="fr-FR" sz="2000" dirty="0"/>
              <a:t> :</a:t>
            </a:r>
          </a:p>
        </p:txBody>
      </p:sp>
      <p:sp>
        <p:nvSpPr>
          <p:cNvPr id="7" name="Espace réservé du contenu 2">
            <a:extLst>
              <a:ext uri="{FF2B5EF4-FFF2-40B4-BE49-F238E27FC236}">
                <a16:creationId xmlns:a16="http://schemas.microsoft.com/office/drawing/2014/main" id="{F91593D3-8981-4BC6-9A33-C86A05455A13}"/>
              </a:ext>
            </a:extLst>
          </p:cNvPr>
          <p:cNvSpPr txBox="1">
            <a:spLocks/>
          </p:cNvSpPr>
          <p:nvPr>
            <p:custDataLst>
              <p:tags r:id="rId4"/>
            </p:custDataLst>
          </p:nvPr>
        </p:nvSpPr>
        <p:spPr>
          <a:xfrm>
            <a:off x="633404" y="2979683"/>
            <a:ext cx="10859658" cy="334160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chemeClr val="accent5">
                    <a:lumMod val="75000"/>
                  </a:schemeClr>
                </a:solidFill>
              </a:rPr>
              <a:t>If (</a:t>
            </a:r>
            <a:r>
              <a:rPr lang="fr-FR" b="1" dirty="0">
                <a:solidFill>
                  <a:schemeClr val="accent2"/>
                </a:solidFill>
              </a:rPr>
              <a:t>$x </a:t>
            </a:r>
            <a:r>
              <a:rPr lang="fr-FR" b="1" dirty="0">
                <a:solidFill>
                  <a:schemeClr val="accent5">
                    <a:lumMod val="50000"/>
                  </a:schemeClr>
                </a:solidFill>
              </a:rPr>
              <a:t>–</a:t>
            </a:r>
            <a:r>
              <a:rPr lang="fr-FR" b="1" dirty="0" err="1">
                <a:solidFill>
                  <a:schemeClr val="accent5">
                    <a:lumMod val="50000"/>
                  </a:schemeClr>
                </a:solidFill>
              </a:rPr>
              <a:t>eq</a:t>
            </a:r>
            <a:r>
              <a:rPr lang="fr-FR" b="1" dirty="0">
                <a:solidFill>
                  <a:schemeClr val="accent5">
                    <a:lumMod val="50000"/>
                  </a:schemeClr>
                </a:solidFill>
              </a:rPr>
              <a:t> </a:t>
            </a:r>
            <a:r>
              <a:rPr lang="fr-FR" b="1" dirty="0">
                <a:solidFill>
                  <a:schemeClr val="accent2"/>
                </a:solidFill>
              </a:rPr>
              <a:t>$y</a:t>
            </a:r>
            <a:r>
              <a:rPr lang="fr-FR" b="1" dirty="0">
                <a:solidFill>
                  <a:schemeClr val="accent5">
                    <a:lumMod val="75000"/>
                  </a:schemeClr>
                </a:solidFill>
              </a:rPr>
              <a:t>)</a:t>
            </a:r>
          </a:p>
          <a:p>
            <a:pPr marL="0" indent="0">
              <a:buNone/>
            </a:pPr>
            <a:r>
              <a:rPr lang="fr-FR" b="1" dirty="0">
                <a:solidFill>
                  <a:schemeClr val="accent5">
                    <a:lumMod val="75000"/>
                  </a:schemeClr>
                </a:solidFill>
              </a:rPr>
              <a:t>	{</a:t>
            </a:r>
          </a:p>
          <a:p>
            <a:pPr marL="0" indent="0">
              <a:buNone/>
            </a:pPr>
            <a:r>
              <a:rPr lang="fr-FR" b="1" dirty="0">
                <a:solidFill>
                  <a:schemeClr val="accent5">
                    <a:lumMod val="75000"/>
                  </a:schemeClr>
                </a:solidFill>
              </a:rPr>
              <a:t>		Write-Host </a:t>
            </a:r>
            <a:r>
              <a:rPr lang="fr-FR" b="1" dirty="0">
                <a:solidFill>
                  <a:schemeClr val="accent2">
                    <a:lumMod val="50000"/>
                  </a:schemeClr>
                </a:solidFill>
              </a:rPr>
              <a:t>’’	Le test est validé’’</a:t>
            </a:r>
            <a:r>
              <a:rPr lang="fr-FR" b="1" dirty="0">
                <a:solidFill>
                  <a:schemeClr val="accent5">
                    <a:lumMod val="75000"/>
                  </a:schemeClr>
                </a:solidFill>
              </a:rPr>
              <a:t>	</a:t>
            </a:r>
          </a:p>
          <a:p>
            <a:pPr marL="0" indent="0">
              <a:buNone/>
            </a:pPr>
            <a:r>
              <a:rPr lang="fr-FR" b="1" dirty="0">
                <a:solidFill>
                  <a:schemeClr val="accent5">
                    <a:lumMod val="75000"/>
                  </a:schemeClr>
                </a:solidFill>
              </a:rPr>
              <a:t>	}</a:t>
            </a:r>
          </a:p>
          <a:p>
            <a:pPr marL="0" indent="0">
              <a:buNone/>
            </a:pPr>
            <a:r>
              <a:rPr lang="fr-FR" b="1" dirty="0" err="1">
                <a:solidFill>
                  <a:schemeClr val="accent5">
                    <a:lumMod val="75000"/>
                  </a:schemeClr>
                </a:solidFill>
              </a:rPr>
              <a:t>ElseIf</a:t>
            </a:r>
            <a:r>
              <a:rPr lang="fr-FR" b="1" dirty="0">
                <a:solidFill>
                  <a:schemeClr val="accent5">
                    <a:lumMod val="75000"/>
                  </a:schemeClr>
                </a:solidFill>
              </a:rPr>
              <a:t> (</a:t>
            </a:r>
            <a:r>
              <a:rPr lang="fr-FR" b="1" dirty="0">
                <a:solidFill>
                  <a:schemeClr val="accent2"/>
                </a:solidFill>
              </a:rPr>
              <a:t>$x </a:t>
            </a:r>
            <a:r>
              <a:rPr lang="fr-FR" b="1" dirty="0">
                <a:solidFill>
                  <a:schemeClr val="accent5">
                    <a:lumMod val="50000"/>
                  </a:schemeClr>
                </a:solidFill>
              </a:rPr>
              <a:t>–</a:t>
            </a:r>
            <a:r>
              <a:rPr lang="fr-FR" b="1" dirty="0" err="1">
                <a:solidFill>
                  <a:schemeClr val="accent5">
                    <a:lumMod val="50000"/>
                  </a:schemeClr>
                </a:solidFill>
              </a:rPr>
              <a:t>eq</a:t>
            </a:r>
            <a:r>
              <a:rPr lang="fr-FR" b="1" dirty="0">
                <a:solidFill>
                  <a:schemeClr val="accent5">
                    <a:lumMod val="50000"/>
                  </a:schemeClr>
                </a:solidFill>
              </a:rPr>
              <a:t> </a:t>
            </a:r>
            <a:r>
              <a:rPr lang="fr-FR" b="1" dirty="0">
                <a:solidFill>
                  <a:schemeClr val="accent2"/>
                </a:solidFill>
              </a:rPr>
              <a:t>$z</a:t>
            </a:r>
            <a:r>
              <a:rPr lang="fr-FR" b="1" dirty="0">
                <a:solidFill>
                  <a:schemeClr val="accent5">
                    <a:lumMod val="75000"/>
                  </a:schemeClr>
                </a:solidFill>
              </a:rPr>
              <a:t>)</a:t>
            </a:r>
          </a:p>
          <a:p>
            <a:pPr marL="0" indent="0">
              <a:buNone/>
            </a:pPr>
            <a:r>
              <a:rPr lang="fr-FR" b="1" dirty="0">
                <a:solidFill>
                  <a:schemeClr val="accent5">
                    <a:lumMod val="75000"/>
                  </a:schemeClr>
                </a:solidFill>
              </a:rPr>
              <a:t>	{</a:t>
            </a:r>
          </a:p>
          <a:p>
            <a:pPr marL="0" indent="0">
              <a:buNone/>
            </a:pPr>
            <a:r>
              <a:rPr lang="fr-FR" b="1" dirty="0">
                <a:solidFill>
                  <a:schemeClr val="accent5">
                    <a:lumMod val="75000"/>
                  </a:schemeClr>
                </a:solidFill>
              </a:rPr>
              <a:t>		Write-Host </a:t>
            </a:r>
            <a:r>
              <a:rPr lang="fr-FR" b="1" dirty="0">
                <a:solidFill>
                  <a:schemeClr val="accent2">
                    <a:lumMod val="50000"/>
                  </a:schemeClr>
                </a:solidFill>
              </a:rPr>
              <a:t>’’	Le test est validé’’</a:t>
            </a:r>
            <a:r>
              <a:rPr lang="fr-FR" b="1" dirty="0">
                <a:solidFill>
                  <a:schemeClr val="accent5">
                    <a:lumMod val="75000"/>
                  </a:schemeClr>
                </a:solidFill>
              </a:rPr>
              <a:t>	</a:t>
            </a:r>
          </a:p>
          <a:p>
            <a:pPr marL="0" indent="0">
              <a:buNone/>
            </a:pPr>
            <a:r>
              <a:rPr lang="fr-FR" b="1" dirty="0">
                <a:solidFill>
                  <a:schemeClr val="accent5">
                    <a:lumMod val="75000"/>
                  </a:schemeClr>
                </a:solidFill>
              </a:rPr>
              <a:t>	}</a:t>
            </a:r>
          </a:p>
          <a:p>
            <a:pPr marL="0" indent="0">
              <a:buNone/>
            </a:pPr>
            <a:r>
              <a:rPr lang="fr-FR" b="1" dirty="0" err="1">
                <a:solidFill>
                  <a:schemeClr val="accent5">
                    <a:lumMod val="75000"/>
                  </a:schemeClr>
                </a:solidFill>
              </a:rPr>
              <a:t>Else</a:t>
            </a:r>
            <a:r>
              <a:rPr lang="fr-FR" b="1" dirty="0">
                <a:solidFill>
                  <a:schemeClr val="accent5">
                    <a:lumMod val="75000"/>
                  </a:schemeClr>
                </a:solidFill>
              </a:rPr>
              <a:t> </a:t>
            </a:r>
          </a:p>
          <a:p>
            <a:pPr marL="0" indent="0">
              <a:buNone/>
            </a:pPr>
            <a:r>
              <a:rPr lang="fr-FR" b="1" dirty="0">
                <a:solidFill>
                  <a:schemeClr val="accent5">
                    <a:lumMod val="75000"/>
                  </a:schemeClr>
                </a:solidFill>
              </a:rPr>
              <a:t>	{</a:t>
            </a:r>
          </a:p>
          <a:p>
            <a:pPr marL="0" indent="0">
              <a:buNone/>
            </a:pPr>
            <a:r>
              <a:rPr lang="fr-FR" b="1" dirty="0">
                <a:solidFill>
                  <a:schemeClr val="accent5">
                    <a:lumMod val="75000"/>
                  </a:schemeClr>
                </a:solidFill>
              </a:rPr>
              <a:t>		Write-Host </a:t>
            </a:r>
            <a:r>
              <a:rPr lang="fr-FR" b="1" dirty="0">
                <a:solidFill>
                  <a:schemeClr val="accent2">
                    <a:lumMod val="50000"/>
                  </a:schemeClr>
                </a:solidFill>
              </a:rPr>
              <a:t>’’	Le test n’est pas valide’’</a:t>
            </a:r>
            <a:r>
              <a:rPr lang="fr-FR" b="1" dirty="0">
                <a:solidFill>
                  <a:schemeClr val="accent5">
                    <a:lumMod val="75000"/>
                  </a:schemeClr>
                </a:solidFill>
              </a:rPr>
              <a:t>	</a:t>
            </a:r>
          </a:p>
          <a:p>
            <a:pPr marL="0" indent="0">
              <a:buNone/>
            </a:pPr>
            <a:r>
              <a:rPr lang="fr-FR" b="1" dirty="0">
                <a:solidFill>
                  <a:schemeClr val="accent5">
                    <a:lumMod val="75000"/>
                  </a:schemeClr>
                </a:solidFill>
              </a:rPr>
              <a:t>	}</a:t>
            </a:r>
          </a:p>
          <a:p>
            <a:pPr marL="0" indent="0">
              <a:buNone/>
            </a:pPr>
            <a:endParaRPr lang="fr-FR" b="1" dirty="0">
              <a:solidFill>
                <a:schemeClr val="accent5">
                  <a:lumMod val="75000"/>
                </a:schemeClr>
              </a:solidFill>
            </a:endParaRPr>
          </a:p>
          <a:p>
            <a:pPr marL="0" indent="0">
              <a:buNone/>
            </a:pPr>
            <a:endParaRPr lang="fr-FR" b="1" dirty="0">
              <a:solidFill>
                <a:schemeClr val="accent5">
                  <a:lumMod val="75000"/>
                </a:schemeClr>
              </a:solidFill>
            </a:endParaRPr>
          </a:p>
          <a:p>
            <a:pPr marL="0" indent="0">
              <a:buNone/>
            </a:pPr>
            <a:endParaRPr lang="fr-FR" b="1" dirty="0">
              <a:solidFill>
                <a:schemeClr val="accent5">
                  <a:lumMod val="75000"/>
                </a:schemeClr>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8" name="Rectangle 7">
            <a:extLst>
              <a:ext uri="{FF2B5EF4-FFF2-40B4-BE49-F238E27FC236}">
                <a16:creationId xmlns:a16="http://schemas.microsoft.com/office/drawing/2014/main" id="{4CFA9720-2F4C-447F-BAF1-33E3827D0D97}"/>
              </a:ext>
            </a:extLst>
          </p:cNvPr>
          <p:cNvSpPr/>
          <p:nvPr>
            <p:custDataLst>
              <p:tags r:id="rId5"/>
            </p:custDataLst>
          </p:nvPr>
        </p:nvSpPr>
        <p:spPr>
          <a:xfrm>
            <a:off x="633404" y="3875253"/>
            <a:ext cx="6145768" cy="10908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3C44E8A-AF00-47FF-A0FD-804B4B72B376}"/>
              </a:ext>
            </a:extLst>
          </p:cNvPr>
          <p:cNvSpPr txBox="1"/>
          <p:nvPr>
            <p:custDataLst>
              <p:tags r:id="rId6"/>
            </p:custDataLst>
          </p:nvPr>
        </p:nvSpPr>
        <p:spPr>
          <a:xfrm>
            <a:off x="6779172" y="3638940"/>
            <a:ext cx="2706452" cy="1011544"/>
          </a:xfrm>
          <a:prstGeom prst="rect">
            <a:avLst/>
          </a:prstGeom>
        </p:spPr>
        <p:txBody>
          <a:bodyPr vert="horz" wrap="square" lIns="91440" tIns="45720" rIns="91440" bIns="45720" rtlCol="0" anchor="b">
            <a:normAutofit/>
          </a:bodyPr>
          <a:lstStyle/>
          <a:p>
            <a:r>
              <a:rPr lang="fr-FR" sz="2400" dirty="0">
                <a:latin typeface="Segoe UI Historic" panose="020B0502040204020203" pitchFamily="34" charset="0"/>
                <a:ea typeface="Segoe UI Historic" panose="020B0502040204020203" pitchFamily="34" charset="0"/>
                <a:cs typeface="Segoe UI Historic" panose="020B0502040204020203" pitchFamily="34" charset="0"/>
              </a:rPr>
              <a:t>Optionnel</a:t>
            </a:r>
          </a:p>
        </p:txBody>
      </p:sp>
      <p:sp>
        <p:nvSpPr>
          <p:cNvPr id="10" name="Espace réservé du pied de page 9">
            <a:extLst>
              <a:ext uri="{FF2B5EF4-FFF2-40B4-BE49-F238E27FC236}">
                <a16:creationId xmlns:a16="http://schemas.microsoft.com/office/drawing/2014/main" id="{08C89E78-36FE-4FB4-BD5D-45657E6CDF61}"/>
              </a:ext>
            </a:extLst>
          </p:cNvPr>
          <p:cNvSpPr>
            <a:spLocks noGrp="1"/>
          </p:cNvSpPr>
          <p:nvPr>
            <p:ph type="ftr" sz="quarter" idx="11"/>
          </p:nvPr>
        </p:nvSpPr>
        <p:spPr/>
        <p:txBody>
          <a:bodyPr/>
          <a:lstStyle/>
          <a:p>
            <a:r>
              <a:rPr lang="en-US"/>
              <a:t>Stella Roulière</a:t>
            </a:r>
            <a:endParaRPr lang="en-US" dirty="0"/>
          </a:p>
        </p:txBody>
      </p:sp>
      <p:sp>
        <p:nvSpPr>
          <p:cNvPr id="11" name="Espace réservé du numéro de diapositive 10">
            <a:extLst>
              <a:ext uri="{FF2B5EF4-FFF2-40B4-BE49-F238E27FC236}">
                <a16:creationId xmlns:a16="http://schemas.microsoft.com/office/drawing/2014/main" id="{2F880B94-C270-4EC5-A69E-F577CF0D3937}"/>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210487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61110" y="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Variables, structures et préparation au Scripting</a:t>
            </a:r>
          </a:p>
        </p:txBody>
      </p:sp>
      <p:sp>
        <p:nvSpPr>
          <p:cNvPr id="3" name="Titre 1">
            <a:extLst>
              <a:ext uri="{FF2B5EF4-FFF2-40B4-BE49-F238E27FC236}">
                <a16:creationId xmlns:a16="http://schemas.microsoft.com/office/drawing/2014/main" id="{C6FD0834-F32E-452D-9176-EDE4A1C32404}"/>
              </a:ext>
            </a:extLst>
          </p:cNvPr>
          <p:cNvSpPr>
            <a:spLocks noGrp="1"/>
          </p:cNvSpPr>
          <p:nvPr>
            <p:ph type="title"/>
            <p:custDataLst>
              <p:tags r:id="rId2"/>
            </p:custDataLst>
          </p:nvPr>
        </p:nvSpPr>
        <p:spPr>
          <a:xfrm>
            <a:off x="561110" y="1218278"/>
            <a:ext cx="11558596" cy="924270"/>
          </a:xfrm>
        </p:spPr>
        <p:txBody>
          <a:bodyPr>
            <a:normAutofit/>
          </a:bodyPr>
          <a:lstStyle/>
          <a:p>
            <a:r>
              <a:rPr lang="fr-FR" dirty="0"/>
              <a:t>Les Structures : </a:t>
            </a:r>
            <a:r>
              <a:rPr lang="fr-FR" dirty="0" err="1"/>
              <a:t>While</a:t>
            </a:r>
            <a:endParaRPr lang="fr-FR" dirty="0"/>
          </a:p>
        </p:txBody>
      </p:sp>
      <p:sp>
        <p:nvSpPr>
          <p:cNvPr id="5" name="Espace réservé du contenu 2">
            <a:extLst>
              <a:ext uri="{FF2B5EF4-FFF2-40B4-BE49-F238E27FC236}">
                <a16:creationId xmlns:a16="http://schemas.microsoft.com/office/drawing/2014/main" id="{4C743E28-FEBA-4F63-8C9A-EEFB39B67DC0}"/>
              </a:ext>
            </a:extLst>
          </p:cNvPr>
          <p:cNvSpPr txBox="1">
            <a:spLocks/>
          </p:cNvSpPr>
          <p:nvPr>
            <p:custDataLst>
              <p:tags r:id="rId3"/>
            </p:custDataLst>
          </p:nvPr>
        </p:nvSpPr>
        <p:spPr>
          <a:xfrm>
            <a:off x="633404" y="2698268"/>
            <a:ext cx="11474737" cy="3538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err="1">
                <a:solidFill>
                  <a:schemeClr val="accent5">
                    <a:lumMod val="75000"/>
                  </a:schemeClr>
                </a:solidFill>
              </a:rPr>
              <a:t>While</a:t>
            </a:r>
            <a:r>
              <a:rPr lang="fr-FR" b="1" dirty="0">
                <a:solidFill>
                  <a:schemeClr val="accent5">
                    <a:lumMod val="75000"/>
                  </a:schemeClr>
                </a:solidFill>
              </a:rPr>
              <a:t> (</a:t>
            </a:r>
            <a:r>
              <a:rPr lang="fr-FR" b="1" dirty="0">
                <a:solidFill>
                  <a:schemeClr val="accent2"/>
                </a:solidFill>
              </a:rPr>
              <a:t>$x </a:t>
            </a:r>
            <a:r>
              <a:rPr lang="fr-FR" b="1" dirty="0">
                <a:solidFill>
                  <a:schemeClr val="accent5">
                    <a:lumMod val="50000"/>
                  </a:schemeClr>
                </a:solidFill>
              </a:rPr>
              <a:t>–gt 9</a:t>
            </a:r>
            <a:r>
              <a:rPr lang="fr-FR" b="1" dirty="0">
                <a:solidFill>
                  <a:schemeClr val="accent5">
                    <a:lumMod val="75000"/>
                  </a:schemeClr>
                </a:solidFill>
              </a:rPr>
              <a:t>)</a:t>
            </a:r>
          </a:p>
          <a:p>
            <a:pPr marL="0" indent="0">
              <a:buNone/>
            </a:pPr>
            <a:r>
              <a:rPr lang="fr-FR" b="1" dirty="0">
                <a:solidFill>
                  <a:schemeClr val="accent5">
                    <a:lumMod val="75000"/>
                  </a:schemeClr>
                </a:solidFill>
              </a:rPr>
              <a:t>	{</a:t>
            </a:r>
          </a:p>
          <a:p>
            <a:pPr marL="0" indent="0">
              <a:buNone/>
            </a:pPr>
            <a:r>
              <a:rPr lang="fr-FR" b="1" dirty="0">
                <a:solidFill>
                  <a:schemeClr val="accent5">
                    <a:lumMod val="75000"/>
                  </a:schemeClr>
                </a:solidFill>
              </a:rPr>
              <a:t>		Write-Host </a:t>
            </a:r>
            <a:r>
              <a:rPr lang="fr-FR" b="1" dirty="0">
                <a:solidFill>
                  <a:schemeClr val="accent2">
                    <a:lumMod val="50000"/>
                  </a:schemeClr>
                </a:solidFill>
              </a:rPr>
              <a:t>"Valeur de `$x ($x) trop élevée"</a:t>
            </a:r>
          </a:p>
          <a:p>
            <a:pPr marL="0" indent="0">
              <a:buNone/>
            </a:pPr>
            <a:r>
              <a:rPr lang="fr-FR" b="1" dirty="0">
                <a:solidFill>
                  <a:schemeClr val="accent2">
                    <a:lumMod val="50000"/>
                  </a:schemeClr>
                </a:solidFill>
              </a:rPr>
              <a:t>		$x=($x–1) </a:t>
            </a:r>
            <a:r>
              <a:rPr lang="fr-FR" b="1" dirty="0">
                <a:solidFill>
                  <a:schemeClr val="accent5">
                    <a:lumMod val="75000"/>
                  </a:schemeClr>
                </a:solidFill>
              </a:rPr>
              <a:t>	</a:t>
            </a:r>
          </a:p>
          <a:p>
            <a:pPr marL="0" indent="0">
              <a:buNone/>
            </a:pPr>
            <a:r>
              <a:rPr lang="fr-FR" b="1" dirty="0">
                <a:solidFill>
                  <a:schemeClr val="accent5">
                    <a:lumMod val="75000"/>
                  </a:schemeClr>
                </a:solidFill>
              </a:rPr>
              <a:t>	}</a:t>
            </a: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6" name="Espace réservé du pied de page 5">
            <a:extLst>
              <a:ext uri="{FF2B5EF4-FFF2-40B4-BE49-F238E27FC236}">
                <a16:creationId xmlns:a16="http://schemas.microsoft.com/office/drawing/2014/main" id="{97188F68-1272-4404-88C5-8435E09BF862}"/>
              </a:ext>
            </a:extLst>
          </p:cNvPr>
          <p:cNvSpPr>
            <a:spLocks noGrp="1"/>
          </p:cNvSpPr>
          <p:nvPr>
            <p:ph type="ftr" sz="quarter" idx="11"/>
          </p:nvPr>
        </p:nvSpPr>
        <p:spPr/>
        <p:txBody>
          <a:bodyPr/>
          <a:lstStyle/>
          <a:p>
            <a:r>
              <a:rPr lang="en-US"/>
              <a:t>Stella Roulière</a:t>
            </a:r>
            <a:endParaRPr lang="en-US" dirty="0"/>
          </a:p>
        </p:txBody>
      </p:sp>
      <p:sp>
        <p:nvSpPr>
          <p:cNvPr id="7" name="Espace réservé du numéro de diapositive 6">
            <a:extLst>
              <a:ext uri="{FF2B5EF4-FFF2-40B4-BE49-F238E27FC236}">
                <a16:creationId xmlns:a16="http://schemas.microsoft.com/office/drawing/2014/main" id="{7943E272-DC72-4FF8-8954-7FC551FADBDC}"/>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2374345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1" y="-16095"/>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Variables, structures et préparation au Scripting</a:t>
            </a:r>
          </a:p>
        </p:txBody>
      </p:sp>
      <p:sp>
        <p:nvSpPr>
          <p:cNvPr id="3" name="Titre 1">
            <a:extLst>
              <a:ext uri="{FF2B5EF4-FFF2-40B4-BE49-F238E27FC236}">
                <a16:creationId xmlns:a16="http://schemas.microsoft.com/office/drawing/2014/main" id="{C6FD0834-F32E-452D-9176-EDE4A1C32404}"/>
              </a:ext>
            </a:extLst>
          </p:cNvPr>
          <p:cNvSpPr>
            <a:spLocks noGrp="1"/>
          </p:cNvSpPr>
          <p:nvPr>
            <p:ph type="title"/>
            <p:custDataLst>
              <p:tags r:id="rId2"/>
            </p:custDataLst>
          </p:nvPr>
        </p:nvSpPr>
        <p:spPr>
          <a:xfrm>
            <a:off x="633404" y="1198759"/>
            <a:ext cx="11558596" cy="924270"/>
          </a:xfrm>
        </p:spPr>
        <p:txBody>
          <a:bodyPr>
            <a:normAutofit/>
          </a:bodyPr>
          <a:lstStyle/>
          <a:p>
            <a:r>
              <a:rPr lang="fr-FR" dirty="0"/>
              <a:t>Les Structures : </a:t>
            </a:r>
            <a:r>
              <a:rPr lang="fr-FR" dirty="0" err="1"/>
              <a:t>ForEach</a:t>
            </a:r>
            <a:endParaRPr lang="fr-FR" dirty="0"/>
          </a:p>
        </p:txBody>
      </p:sp>
      <p:sp>
        <p:nvSpPr>
          <p:cNvPr id="4" name="Espace réservé du contenu 2">
            <a:extLst>
              <a:ext uri="{FF2B5EF4-FFF2-40B4-BE49-F238E27FC236}">
                <a16:creationId xmlns:a16="http://schemas.microsoft.com/office/drawing/2014/main" id="{1781756C-38A2-4667-A4EE-14FCC8D2EC91}"/>
              </a:ext>
            </a:extLst>
          </p:cNvPr>
          <p:cNvSpPr txBox="1">
            <a:spLocks/>
          </p:cNvSpPr>
          <p:nvPr>
            <p:custDataLst>
              <p:tags r:id="rId3"/>
            </p:custDataLst>
          </p:nvPr>
        </p:nvSpPr>
        <p:spPr>
          <a:xfrm>
            <a:off x="585952" y="2204794"/>
            <a:ext cx="10500613"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La structure </a:t>
            </a:r>
            <a:r>
              <a:rPr lang="fr-FR" sz="2600" b="1" dirty="0" err="1"/>
              <a:t>ForEach</a:t>
            </a:r>
            <a:r>
              <a:rPr lang="fr-FR" sz="2600" dirty="0"/>
              <a:t> permet d’effectuer une ou plusieurs actions sur un ensemble d’objets (ici un tableau de variables)</a:t>
            </a:r>
          </a:p>
          <a:p>
            <a:pPr marL="0" indent="0">
              <a:buNone/>
            </a:pPr>
            <a:endParaRPr lang="fr-FR" sz="2000" dirty="0"/>
          </a:p>
        </p:txBody>
      </p:sp>
      <p:sp>
        <p:nvSpPr>
          <p:cNvPr id="8" name="Espace réservé du contenu 2">
            <a:extLst>
              <a:ext uri="{FF2B5EF4-FFF2-40B4-BE49-F238E27FC236}">
                <a16:creationId xmlns:a16="http://schemas.microsoft.com/office/drawing/2014/main" id="{70D4C023-5D65-4C94-96B0-E511A761D1AD}"/>
              </a:ext>
            </a:extLst>
          </p:cNvPr>
          <p:cNvSpPr txBox="1">
            <a:spLocks/>
          </p:cNvSpPr>
          <p:nvPr>
            <p:custDataLst>
              <p:tags r:id="rId4"/>
            </p:custDataLst>
          </p:nvPr>
        </p:nvSpPr>
        <p:spPr>
          <a:xfrm>
            <a:off x="358631" y="3050046"/>
            <a:ext cx="11474737" cy="1079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err="1">
                <a:solidFill>
                  <a:schemeClr val="accent5">
                    <a:lumMod val="75000"/>
                  </a:schemeClr>
                </a:solidFill>
              </a:rPr>
              <a:t>Foreach</a:t>
            </a:r>
            <a:r>
              <a:rPr lang="fr-FR" b="1" dirty="0">
                <a:solidFill>
                  <a:schemeClr val="accent5">
                    <a:lumMod val="75000"/>
                  </a:schemeClr>
                </a:solidFill>
              </a:rPr>
              <a:t> (</a:t>
            </a:r>
            <a:r>
              <a:rPr lang="fr-FR" b="1" dirty="0">
                <a:solidFill>
                  <a:schemeClr val="accent2"/>
                </a:solidFill>
              </a:rPr>
              <a:t>$machine </a:t>
            </a:r>
            <a:r>
              <a:rPr lang="fr-FR" b="1" dirty="0">
                <a:solidFill>
                  <a:schemeClr val="accent1">
                    <a:lumMod val="50000"/>
                  </a:schemeClr>
                </a:solidFill>
              </a:rPr>
              <a:t>in </a:t>
            </a:r>
            <a:r>
              <a:rPr lang="fr-FR" b="1" dirty="0">
                <a:solidFill>
                  <a:schemeClr val="accent2"/>
                </a:solidFill>
              </a:rPr>
              <a:t>$liste</a:t>
            </a:r>
            <a:r>
              <a:rPr lang="fr-FR" b="1" dirty="0">
                <a:solidFill>
                  <a:schemeClr val="accent5">
                    <a:lumMod val="75000"/>
                  </a:schemeClr>
                </a:solidFill>
              </a:rPr>
              <a:t>)</a:t>
            </a:r>
          </a:p>
          <a:p>
            <a:pPr marL="0" indent="0">
              <a:buNone/>
            </a:pPr>
            <a:r>
              <a:rPr lang="fr-FR" b="1" dirty="0">
                <a:solidFill>
                  <a:schemeClr val="accent5">
                    <a:lumMod val="75000"/>
                  </a:schemeClr>
                </a:solidFill>
              </a:rPr>
              <a:t>	{ Write-Host </a:t>
            </a:r>
            <a:r>
              <a:rPr lang="fr-FR" b="1" dirty="0">
                <a:solidFill>
                  <a:schemeClr val="accent2">
                    <a:lumMod val="50000"/>
                  </a:schemeClr>
                </a:solidFill>
              </a:rPr>
              <a:t>’’Le nom de la machine est </a:t>
            </a:r>
            <a:r>
              <a:rPr lang="fr-FR" b="1" dirty="0">
                <a:solidFill>
                  <a:schemeClr val="accent2"/>
                </a:solidFill>
              </a:rPr>
              <a:t>$machine</a:t>
            </a:r>
            <a:r>
              <a:rPr lang="fr-FR" b="1" dirty="0">
                <a:solidFill>
                  <a:schemeClr val="accent2">
                    <a:lumMod val="50000"/>
                  </a:schemeClr>
                </a:solidFill>
              </a:rPr>
              <a:t>’’</a:t>
            </a:r>
            <a:r>
              <a:rPr lang="fr-FR" b="1" dirty="0">
                <a:solidFill>
                  <a:schemeClr val="accent5">
                    <a:lumMod val="75000"/>
                  </a:schemeClr>
                </a:solidFill>
              </a:rPr>
              <a:t>	}</a:t>
            </a: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10" name="Espace réservé du contenu 2">
            <a:extLst>
              <a:ext uri="{FF2B5EF4-FFF2-40B4-BE49-F238E27FC236}">
                <a16:creationId xmlns:a16="http://schemas.microsoft.com/office/drawing/2014/main" id="{341512AF-5308-49FE-BE2A-5175BF16D5D9}"/>
              </a:ext>
            </a:extLst>
          </p:cNvPr>
          <p:cNvSpPr txBox="1">
            <a:spLocks/>
          </p:cNvSpPr>
          <p:nvPr>
            <p:custDataLst>
              <p:tags r:id="rId5"/>
            </p:custDataLst>
          </p:nvPr>
        </p:nvSpPr>
        <p:spPr>
          <a:xfrm>
            <a:off x="585951" y="4020524"/>
            <a:ext cx="11020097" cy="12835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Il est possible d’interagir avec la structure de boucle pour prendre une décision sur l’action à effectuer :</a:t>
            </a:r>
          </a:p>
          <a:p>
            <a:pPr lvl="1"/>
            <a:r>
              <a:rPr lang="fr-FR" sz="2000" dirty="0"/>
              <a:t>Passer à l’objet suivant		{return}</a:t>
            </a:r>
          </a:p>
          <a:p>
            <a:pPr lvl="1"/>
            <a:r>
              <a:rPr lang="fr-FR" sz="2000" dirty="0"/>
              <a:t>Sortir de la boucle			{break}</a:t>
            </a:r>
          </a:p>
          <a:p>
            <a:pPr lvl="1"/>
            <a:endParaRPr lang="fr-FR" sz="2000" dirty="0"/>
          </a:p>
          <a:p>
            <a:pPr lvl="1"/>
            <a:endParaRPr lang="fr-FR" sz="2000" dirty="0"/>
          </a:p>
          <a:p>
            <a:pPr marL="0" indent="0">
              <a:buNone/>
            </a:pPr>
            <a:endParaRPr lang="fr-FR" sz="2000" dirty="0"/>
          </a:p>
        </p:txBody>
      </p:sp>
      <p:sp>
        <p:nvSpPr>
          <p:cNvPr id="11" name="Espace réservé du contenu 2">
            <a:extLst>
              <a:ext uri="{FF2B5EF4-FFF2-40B4-BE49-F238E27FC236}">
                <a16:creationId xmlns:a16="http://schemas.microsoft.com/office/drawing/2014/main" id="{D13C2122-B6E9-4B94-BD69-6EAF69186766}"/>
              </a:ext>
            </a:extLst>
          </p:cNvPr>
          <p:cNvSpPr txBox="1">
            <a:spLocks/>
          </p:cNvSpPr>
          <p:nvPr>
            <p:custDataLst>
              <p:tags r:id="rId6"/>
            </p:custDataLst>
          </p:nvPr>
        </p:nvSpPr>
        <p:spPr>
          <a:xfrm>
            <a:off x="1443848" y="5366309"/>
            <a:ext cx="8784820" cy="1079938"/>
          </a:xfrm>
          <a:prstGeom prst="rect">
            <a:avLst/>
          </a:prstGeom>
          <a:solidFill>
            <a:schemeClr val="bg2"/>
          </a:solidFill>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err="1">
                <a:solidFill>
                  <a:schemeClr val="accent5">
                    <a:lumMod val="75000"/>
                  </a:schemeClr>
                </a:solidFill>
              </a:rPr>
              <a:t>ForEach</a:t>
            </a:r>
            <a:r>
              <a:rPr lang="fr-FR" b="1" dirty="0">
                <a:solidFill>
                  <a:schemeClr val="accent5">
                    <a:lumMod val="75000"/>
                  </a:schemeClr>
                </a:solidFill>
              </a:rPr>
              <a:t> (</a:t>
            </a:r>
            <a:r>
              <a:rPr lang="fr-FR" b="1" dirty="0">
                <a:solidFill>
                  <a:schemeClr val="accent2"/>
                </a:solidFill>
              </a:rPr>
              <a:t>$machine </a:t>
            </a:r>
            <a:r>
              <a:rPr lang="fr-FR" b="1" dirty="0">
                <a:solidFill>
                  <a:schemeClr val="accent1">
                    <a:lumMod val="50000"/>
                  </a:schemeClr>
                </a:solidFill>
              </a:rPr>
              <a:t>in </a:t>
            </a:r>
            <a:r>
              <a:rPr lang="fr-FR" b="1" dirty="0">
                <a:solidFill>
                  <a:schemeClr val="accent2"/>
                </a:solidFill>
              </a:rPr>
              <a:t>$liste</a:t>
            </a:r>
            <a:r>
              <a:rPr lang="fr-FR" b="1" dirty="0">
                <a:solidFill>
                  <a:schemeClr val="accent5">
                    <a:lumMod val="75000"/>
                  </a:schemeClr>
                </a:solidFill>
              </a:rPr>
              <a:t>)</a:t>
            </a:r>
          </a:p>
          <a:p>
            <a:pPr marL="0" indent="0">
              <a:buNone/>
            </a:pPr>
            <a:r>
              <a:rPr lang="fr-FR" b="1" dirty="0">
                <a:solidFill>
                  <a:schemeClr val="accent5">
                    <a:lumMod val="75000"/>
                  </a:schemeClr>
                </a:solidFill>
              </a:rPr>
              <a:t>	{ If (</a:t>
            </a:r>
            <a:r>
              <a:rPr lang="fr-FR" b="1" dirty="0">
                <a:solidFill>
                  <a:schemeClr val="accent2"/>
                </a:solidFill>
              </a:rPr>
              <a:t>$machine </a:t>
            </a:r>
            <a:r>
              <a:rPr lang="fr-FR" b="1" dirty="0">
                <a:solidFill>
                  <a:schemeClr val="accent5">
                    <a:lumMod val="50000"/>
                  </a:schemeClr>
                </a:solidFill>
              </a:rPr>
              <a:t>–eq </a:t>
            </a:r>
            <a:r>
              <a:rPr lang="fr-FR" b="1" dirty="0">
                <a:solidFill>
                  <a:schemeClr val="accent5">
                    <a:lumMod val="75000"/>
                  </a:schemeClr>
                </a:solidFill>
              </a:rPr>
              <a:t>’’PC1’’)</a:t>
            </a:r>
          </a:p>
          <a:p>
            <a:pPr marL="0" indent="0">
              <a:buNone/>
            </a:pPr>
            <a:r>
              <a:rPr lang="fr-FR" b="1" dirty="0">
                <a:solidFill>
                  <a:schemeClr val="accent5">
                    <a:lumMod val="75000"/>
                  </a:schemeClr>
                </a:solidFill>
              </a:rPr>
              <a:t>			{Break}</a:t>
            </a:r>
          </a:p>
          <a:p>
            <a:pPr marL="0" indent="0">
              <a:buNone/>
            </a:pPr>
            <a:r>
              <a:rPr lang="fr-FR" b="1" dirty="0">
                <a:solidFill>
                  <a:schemeClr val="accent5">
                    <a:lumMod val="75000"/>
                  </a:schemeClr>
                </a:solidFill>
              </a:rPr>
              <a:t>		Write-Host </a:t>
            </a:r>
            <a:r>
              <a:rPr lang="fr-FR" b="1" dirty="0">
                <a:solidFill>
                  <a:schemeClr val="accent2">
                    <a:lumMod val="50000"/>
                  </a:schemeClr>
                </a:solidFill>
              </a:rPr>
              <a:t>’’	Le nom de la machine est </a:t>
            </a:r>
            <a:r>
              <a:rPr lang="fr-FR" b="1" dirty="0">
                <a:solidFill>
                  <a:schemeClr val="accent2"/>
                </a:solidFill>
              </a:rPr>
              <a:t>$machine</a:t>
            </a:r>
            <a:r>
              <a:rPr lang="fr-FR" b="1" dirty="0">
                <a:solidFill>
                  <a:schemeClr val="accent2">
                    <a:lumMod val="50000"/>
                  </a:schemeClr>
                </a:solidFill>
              </a:rPr>
              <a:t>’’</a:t>
            </a:r>
            <a:r>
              <a:rPr lang="fr-FR" b="1" dirty="0">
                <a:solidFill>
                  <a:schemeClr val="accent5">
                    <a:lumMod val="75000"/>
                  </a:schemeClr>
                </a:solidFill>
              </a:rPr>
              <a:t>	}</a:t>
            </a: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12" name="Espace réservé du pied de page 11">
            <a:extLst>
              <a:ext uri="{FF2B5EF4-FFF2-40B4-BE49-F238E27FC236}">
                <a16:creationId xmlns:a16="http://schemas.microsoft.com/office/drawing/2014/main" id="{E19B97EE-1254-41F6-ABDF-9373A0A51187}"/>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7A42754B-A308-4E47-AAE6-591E730A43D3}"/>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182667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1154954" y="-217706"/>
            <a:ext cx="9144000"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PowerShell</a:t>
            </a:r>
          </a:p>
        </p:txBody>
      </p:sp>
      <p:sp>
        <p:nvSpPr>
          <p:cNvPr id="9" name="Titre 1">
            <a:extLst>
              <a:ext uri="{FF2B5EF4-FFF2-40B4-BE49-F238E27FC236}">
                <a16:creationId xmlns:a16="http://schemas.microsoft.com/office/drawing/2014/main" id="{93126DA2-2F19-45B4-BC66-090EC6AF707E}"/>
              </a:ext>
            </a:extLst>
          </p:cNvPr>
          <p:cNvSpPr>
            <a:spLocks noGrp="1"/>
          </p:cNvSpPr>
          <p:nvPr>
            <p:ph type="title"/>
            <p:custDataLst>
              <p:tags r:id="rId2"/>
            </p:custDataLst>
          </p:nvPr>
        </p:nvSpPr>
        <p:spPr>
          <a:xfrm>
            <a:off x="1154954" y="976094"/>
            <a:ext cx="11558596" cy="1210628"/>
          </a:xfrm>
        </p:spPr>
        <p:txBody>
          <a:bodyPr/>
          <a:lstStyle/>
          <a:p>
            <a:r>
              <a:rPr lang="fr-FR" dirty="0"/>
              <a:t>Les différentes versions</a:t>
            </a:r>
          </a:p>
        </p:txBody>
      </p:sp>
      <p:graphicFrame>
        <p:nvGraphicFramePr>
          <p:cNvPr id="8" name="Tableau 7">
            <a:extLst>
              <a:ext uri="{FF2B5EF4-FFF2-40B4-BE49-F238E27FC236}">
                <a16:creationId xmlns:a16="http://schemas.microsoft.com/office/drawing/2014/main" id="{22298FE8-7D9A-45C8-8D36-82092A1DD7AD}"/>
              </a:ext>
            </a:extLst>
          </p:cNvPr>
          <p:cNvGraphicFramePr>
            <a:graphicFrameLocks noGrp="1"/>
          </p:cNvGraphicFramePr>
          <p:nvPr>
            <p:custDataLst>
              <p:tags r:id="rId3"/>
            </p:custDataLst>
            <p:extLst>
              <p:ext uri="{D42A27DB-BD31-4B8C-83A1-F6EECF244321}">
                <p14:modId xmlns:p14="http://schemas.microsoft.com/office/powerpoint/2010/main" val="1959653743"/>
              </p:ext>
            </p:extLst>
          </p:nvPr>
        </p:nvGraphicFramePr>
        <p:xfrm>
          <a:off x="851539" y="2360773"/>
          <a:ext cx="10488922" cy="4210681"/>
        </p:xfrm>
        <a:graphic>
          <a:graphicData uri="http://schemas.openxmlformats.org/drawingml/2006/table">
            <a:tbl>
              <a:tblPr firstRow="1" bandRow="1">
                <a:tableStyleId>{F5AB1C69-6EDB-4FF4-983F-18BD219EF322}</a:tableStyleId>
              </a:tblPr>
              <a:tblGrid>
                <a:gridCol w="2616161">
                  <a:extLst>
                    <a:ext uri="{9D8B030D-6E8A-4147-A177-3AD203B41FA5}">
                      <a16:colId xmlns:a16="http://schemas.microsoft.com/office/drawing/2014/main" val="3455486882"/>
                    </a:ext>
                  </a:extLst>
                </a:gridCol>
                <a:gridCol w="1382751">
                  <a:extLst>
                    <a:ext uri="{9D8B030D-6E8A-4147-A177-3AD203B41FA5}">
                      <a16:colId xmlns:a16="http://schemas.microsoft.com/office/drawing/2014/main" val="1340093853"/>
                    </a:ext>
                  </a:extLst>
                </a:gridCol>
                <a:gridCol w="1874672">
                  <a:extLst>
                    <a:ext uri="{9D8B030D-6E8A-4147-A177-3AD203B41FA5}">
                      <a16:colId xmlns:a16="http://schemas.microsoft.com/office/drawing/2014/main" val="3564795471"/>
                    </a:ext>
                  </a:extLst>
                </a:gridCol>
                <a:gridCol w="4615338">
                  <a:extLst>
                    <a:ext uri="{9D8B030D-6E8A-4147-A177-3AD203B41FA5}">
                      <a16:colId xmlns:a16="http://schemas.microsoft.com/office/drawing/2014/main" val="2092520981"/>
                    </a:ext>
                  </a:extLst>
                </a:gridCol>
              </a:tblGrid>
              <a:tr h="751570">
                <a:tc>
                  <a:txBody>
                    <a:bodyPr/>
                    <a:lstStyle/>
                    <a:p>
                      <a:pPr algn="ctr"/>
                      <a:r>
                        <a:rPr lang="fr-FR" dirty="0"/>
                        <a:t>Version</a:t>
                      </a:r>
                      <a:endParaRPr lang="fr-FR" dirty="0">
                        <a:solidFill>
                          <a:schemeClr val="bg1"/>
                        </a:solidFill>
                      </a:endParaRPr>
                    </a:p>
                  </a:txBody>
                  <a:tcPr anchor="ctr"/>
                </a:tc>
                <a:tc>
                  <a:txBody>
                    <a:bodyPr/>
                    <a:lstStyle/>
                    <a:p>
                      <a:pPr algn="ctr"/>
                      <a:r>
                        <a:rPr lang="fr-FR" dirty="0"/>
                        <a:t>Sortie</a:t>
                      </a:r>
                      <a:endParaRPr lang="fr-FR" dirty="0">
                        <a:solidFill>
                          <a:schemeClr val="bg1"/>
                        </a:solidFill>
                      </a:endParaRPr>
                    </a:p>
                  </a:txBody>
                  <a:tcPr anchor="ctr"/>
                </a:tc>
                <a:tc>
                  <a:txBody>
                    <a:bodyPr/>
                    <a:lstStyle/>
                    <a:p>
                      <a:pPr algn="ctr"/>
                      <a:r>
                        <a:rPr lang="fr-FR" dirty="0"/>
                        <a:t>Présent par défaut</a:t>
                      </a:r>
                      <a:endParaRPr lang="fr-FR" dirty="0">
                        <a:solidFill>
                          <a:schemeClr val="bg1"/>
                        </a:solidFill>
                      </a:endParaRPr>
                    </a:p>
                  </a:txBody>
                  <a:tcPr anchor="ctr"/>
                </a:tc>
                <a:tc>
                  <a:txBody>
                    <a:bodyPr/>
                    <a:lstStyle/>
                    <a:p>
                      <a:pPr algn="ctr"/>
                      <a:r>
                        <a:rPr lang="fr-FR" dirty="0">
                          <a:solidFill>
                            <a:schemeClr val="bg1"/>
                          </a:solidFill>
                        </a:rPr>
                        <a:t>Installable</a:t>
                      </a:r>
                    </a:p>
                  </a:txBody>
                  <a:tcPr anchor="ctr"/>
                </a:tc>
                <a:extLst>
                  <a:ext uri="{0D108BD9-81ED-4DB2-BD59-A6C34878D82A}">
                    <a16:rowId xmlns:a16="http://schemas.microsoft.com/office/drawing/2014/main" val="3083061463"/>
                  </a:ext>
                </a:extLst>
              </a:tr>
              <a:tr h="512957">
                <a:tc>
                  <a:txBody>
                    <a:bodyPr/>
                    <a:lstStyle/>
                    <a:p>
                      <a:pPr algn="ctr"/>
                      <a:r>
                        <a:rPr lang="fr-FR" dirty="0"/>
                        <a:t>PowerShell v1</a:t>
                      </a:r>
                    </a:p>
                  </a:txBody>
                  <a:tcPr anchor="ctr"/>
                </a:tc>
                <a:tc>
                  <a:txBody>
                    <a:bodyPr/>
                    <a:lstStyle/>
                    <a:p>
                      <a:pPr algn="ctr"/>
                      <a:r>
                        <a:rPr lang="fr-FR" dirty="0"/>
                        <a:t>11/2006</a:t>
                      </a:r>
                    </a:p>
                  </a:txBody>
                  <a:tcPr anchor="ctr"/>
                </a:tc>
                <a:tc>
                  <a:txBody>
                    <a:bodyPr/>
                    <a:lstStyle/>
                    <a:p>
                      <a:pPr algn="ctr"/>
                      <a:r>
                        <a:rPr lang="fr-FR" dirty="0"/>
                        <a:t>2008</a:t>
                      </a:r>
                    </a:p>
                  </a:txBody>
                  <a:tcPr anchor="ctr"/>
                </a:tc>
                <a:tc>
                  <a:txBody>
                    <a:bodyPr/>
                    <a:lstStyle/>
                    <a:p>
                      <a:pPr algn="ctr"/>
                      <a:r>
                        <a:rPr lang="fr-FR" dirty="0"/>
                        <a:t>XP SP2/SP3, 2003 SP1/SP2 + R2, Vista Vista SP2</a:t>
                      </a:r>
                    </a:p>
                  </a:txBody>
                  <a:tcPr anchor="ctr"/>
                </a:tc>
                <a:extLst>
                  <a:ext uri="{0D108BD9-81ED-4DB2-BD59-A6C34878D82A}">
                    <a16:rowId xmlns:a16="http://schemas.microsoft.com/office/drawing/2014/main" val="2935084313"/>
                  </a:ext>
                </a:extLst>
              </a:tr>
              <a:tr h="512957">
                <a:tc>
                  <a:txBody>
                    <a:bodyPr/>
                    <a:lstStyle/>
                    <a:p>
                      <a:pPr algn="ctr"/>
                      <a:r>
                        <a:rPr lang="fr-FR" dirty="0"/>
                        <a:t>PowerShell v2</a:t>
                      </a:r>
                    </a:p>
                  </a:txBody>
                  <a:tcPr anchor="ctr"/>
                </a:tc>
                <a:tc>
                  <a:txBody>
                    <a:bodyPr/>
                    <a:lstStyle/>
                    <a:p>
                      <a:pPr algn="ctr"/>
                      <a:r>
                        <a:rPr lang="fr-FR" dirty="0"/>
                        <a:t>10/2009</a:t>
                      </a:r>
                    </a:p>
                  </a:txBody>
                  <a:tcPr anchor="ctr"/>
                </a:tc>
                <a:tc>
                  <a:txBody>
                    <a:bodyPr/>
                    <a:lstStyle/>
                    <a:p>
                      <a:pPr algn="ctr"/>
                      <a:r>
                        <a:rPr lang="fr-FR" dirty="0"/>
                        <a:t>W7, 2008R2</a:t>
                      </a:r>
                    </a:p>
                  </a:txBody>
                  <a:tcPr anchor="ctr"/>
                </a:tc>
                <a:tc>
                  <a:txBody>
                    <a:bodyPr/>
                    <a:lstStyle/>
                    <a:p>
                      <a:pPr algn="ctr"/>
                      <a:r>
                        <a:rPr lang="fr-FR" dirty="0"/>
                        <a:t>XP SP3, 2003 SP2, Vista SP1/SP2, 2008 SP1/SP2</a:t>
                      </a:r>
                    </a:p>
                  </a:txBody>
                  <a:tcPr anchor="ctr"/>
                </a:tc>
                <a:extLst>
                  <a:ext uri="{0D108BD9-81ED-4DB2-BD59-A6C34878D82A}">
                    <a16:rowId xmlns:a16="http://schemas.microsoft.com/office/drawing/2014/main" val="4197006803"/>
                  </a:ext>
                </a:extLst>
              </a:tr>
              <a:tr h="512957">
                <a:tc>
                  <a:txBody>
                    <a:bodyPr/>
                    <a:lstStyle/>
                    <a:p>
                      <a:pPr algn="ctr"/>
                      <a:r>
                        <a:rPr lang="fr-FR" dirty="0"/>
                        <a:t>PowerShell v3</a:t>
                      </a:r>
                    </a:p>
                  </a:txBody>
                  <a:tcPr anchor="ctr"/>
                </a:tc>
                <a:tc>
                  <a:txBody>
                    <a:bodyPr/>
                    <a:lstStyle/>
                    <a:p>
                      <a:pPr algn="ctr"/>
                      <a:r>
                        <a:rPr lang="fr-FR" dirty="0"/>
                        <a:t>09/2012</a:t>
                      </a:r>
                    </a:p>
                  </a:txBody>
                  <a:tcPr anchor="ctr"/>
                </a:tc>
                <a:tc>
                  <a:txBody>
                    <a:bodyPr/>
                    <a:lstStyle/>
                    <a:p>
                      <a:pPr algn="ctr"/>
                      <a:r>
                        <a:rPr lang="fr-FR" dirty="0"/>
                        <a:t>W8, 2012</a:t>
                      </a:r>
                    </a:p>
                  </a:txBody>
                  <a:tcPr anchor="ctr"/>
                </a:tc>
                <a:tc>
                  <a:txBody>
                    <a:bodyPr/>
                    <a:lstStyle/>
                    <a:p>
                      <a:pPr algn="ctr"/>
                      <a:r>
                        <a:rPr lang="fr-FR" dirty="0"/>
                        <a:t>W7 SP1, 2008 SP2, 2008 R2 SP1</a:t>
                      </a:r>
                    </a:p>
                  </a:txBody>
                  <a:tcPr anchor="ctr"/>
                </a:tc>
                <a:extLst>
                  <a:ext uri="{0D108BD9-81ED-4DB2-BD59-A6C34878D82A}">
                    <a16:rowId xmlns:a16="http://schemas.microsoft.com/office/drawing/2014/main" val="102590858"/>
                  </a:ext>
                </a:extLst>
              </a:tr>
              <a:tr h="5129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 PowerShell v4</a:t>
                      </a:r>
                    </a:p>
                  </a:txBody>
                  <a:tcPr anchor="ctr"/>
                </a:tc>
                <a:tc>
                  <a:txBody>
                    <a:bodyPr/>
                    <a:lstStyle/>
                    <a:p>
                      <a:pPr algn="ctr"/>
                      <a:r>
                        <a:rPr lang="fr-FR" dirty="0"/>
                        <a:t>10/2013</a:t>
                      </a:r>
                    </a:p>
                  </a:txBody>
                  <a:tcPr anchor="ctr"/>
                </a:tc>
                <a:tc>
                  <a:txBody>
                    <a:bodyPr/>
                    <a:lstStyle/>
                    <a:p>
                      <a:pPr algn="ctr"/>
                      <a:r>
                        <a:rPr lang="fr-FR" dirty="0"/>
                        <a:t>W8.1, 2012R2</a:t>
                      </a:r>
                    </a:p>
                  </a:txBody>
                  <a:tcPr anchor="ctr"/>
                </a:tc>
                <a:tc>
                  <a:txBody>
                    <a:bodyPr/>
                    <a:lstStyle/>
                    <a:p>
                      <a:pPr algn="ctr"/>
                      <a:r>
                        <a:rPr lang="fr-FR" dirty="0"/>
                        <a:t>W7 SP1, 2008 R2 SP1, 2012</a:t>
                      </a:r>
                    </a:p>
                  </a:txBody>
                  <a:tcPr anchor="ctr"/>
                </a:tc>
                <a:extLst>
                  <a:ext uri="{0D108BD9-81ED-4DB2-BD59-A6C34878D82A}">
                    <a16:rowId xmlns:a16="http://schemas.microsoft.com/office/drawing/2014/main" val="1071042069"/>
                  </a:ext>
                </a:extLst>
              </a:tr>
              <a:tr h="5129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PowerShell v5</a:t>
                      </a:r>
                    </a:p>
                  </a:txBody>
                  <a:tcPr anchor="ctr"/>
                </a:tc>
                <a:tc>
                  <a:txBody>
                    <a:bodyPr/>
                    <a:lstStyle/>
                    <a:p>
                      <a:pPr algn="ctr"/>
                      <a:r>
                        <a:rPr lang="fr-FR" dirty="0"/>
                        <a:t>02/2016</a:t>
                      </a:r>
                    </a:p>
                  </a:txBody>
                  <a:tcPr anchor="ctr"/>
                </a:tc>
                <a:tc>
                  <a:txBody>
                    <a:bodyPr/>
                    <a:lstStyle/>
                    <a:p>
                      <a:pPr algn="ctr"/>
                      <a:r>
                        <a:rPr lang="fr-FR" dirty="0"/>
                        <a:t>W10</a:t>
                      </a:r>
                    </a:p>
                  </a:txBody>
                  <a:tcPr anchor="ctr"/>
                </a:tc>
                <a:tc>
                  <a:txBody>
                    <a:bodyPr/>
                    <a:lstStyle/>
                    <a:p>
                      <a:pPr algn="ctr"/>
                      <a:r>
                        <a:rPr lang="fr-FR" dirty="0"/>
                        <a:t>W7 SP1, W8.1, 2012, 2012 R2</a:t>
                      </a:r>
                    </a:p>
                  </a:txBody>
                  <a:tcPr anchor="ctr"/>
                </a:tc>
                <a:extLst>
                  <a:ext uri="{0D108BD9-81ED-4DB2-BD59-A6C34878D82A}">
                    <a16:rowId xmlns:a16="http://schemas.microsoft.com/office/drawing/2014/main" val="2303196501"/>
                  </a:ext>
                </a:extLst>
              </a:tr>
              <a:tr h="5129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PowerShell v5.1</a:t>
                      </a:r>
                    </a:p>
                  </a:txBody>
                  <a:tcPr anchor="ctr"/>
                </a:tc>
                <a:tc>
                  <a:txBody>
                    <a:bodyPr/>
                    <a:lstStyle/>
                    <a:p>
                      <a:pPr algn="ctr"/>
                      <a:r>
                        <a:rPr lang="fr-FR" dirty="0"/>
                        <a:t>01/2017</a:t>
                      </a:r>
                    </a:p>
                  </a:txBody>
                  <a:tcPr anchor="ctr"/>
                </a:tc>
                <a:tc>
                  <a:txBody>
                    <a:bodyPr/>
                    <a:lstStyle/>
                    <a:p>
                      <a:pPr algn="ctr"/>
                      <a:r>
                        <a:rPr lang="fr-FR" dirty="0"/>
                        <a:t>W10 1YU, 2016</a:t>
                      </a:r>
                    </a:p>
                  </a:txBody>
                  <a:tcPr anchor="ctr"/>
                </a:tc>
                <a:tc>
                  <a:txBody>
                    <a:bodyPr/>
                    <a:lstStyle/>
                    <a:p>
                      <a:pPr algn="ctr"/>
                      <a:r>
                        <a:rPr lang="fr-FR" dirty="0"/>
                        <a:t>2008 R2 SP1, 2012, 2012R2,2016, 2016 R2,2019 </a:t>
                      </a:r>
                    </a:p>
                  </a:txBody>
                  <a:tcPr anchor="ctr"/>
                </a:tc>
                <a:extLst>
                  <a:ext uri="{0D108BD9-81ED-4DB2-BD59-A6C34878D82A}">
                    <a16:rowId xmlns:a16="http://schemas.microsoft.com/office/drawing/2014/main" val="511958140"/>
                  </a:ext>
                </a:extLst>
              </a:tr>
            </a:tbl>
          </a:graphicData>
        </a:graphic>
      </p:graphicFrame>
      <p:sp>
        <p:nvSpPr>
          <p:cNvPr id="11" name="Espace réservé du pied de page 10">
            <a:extLst>
              <a:ext uri="{FF2B5EF4-FFF2-40B4-BE49-F238E27FC236}">
                <a16:creationId xmlns:a16="http://schemas.microsoft.com/office/drawing/2014/main" id="{EBA8CCD6-2DF0-45E2-A100-005F40C34505}"/>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653BC0E6-4D93-4ED8-A083-1D100E8D7843}"/>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18229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6380"/>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Variables, structures et préparation au Scripting</a:t>
            </a:r>
          </a:p>
        </p:txBody>
      </p:sp>
      <p:sp>
        <p:nvSpPr>
          <p:cNvPr id="3" name="Titre 1">
            <a:extLst>
              <a:ext uri="{FF2B5EF4-FFF2-40B4-BE49-F238E27FC236}">
                <a16:creationId xmlns:a16="http://schemas.microsoft.com/office/drawing/2014/main" id="{C6FD0834-F32E-452D-9176-EDE4A1C32404}"/>
              </a:ext>
            </a:extLst>
          </p:cNvPr>
          <p:cNvSpPr>
            <a:spLocks noGrp="1"/>
          </p:cNvSpPr>
          <p:nvPr>
            <p:ph type="title"/>
            <p:custDataLst>
              <p:tags r:id="rId2"/>
            </p:custDataLst>
          </p:nvPr>
        </p:nvSpPr>
        <p:spPr>
          <a:xfrm>
            <a:off x="591474" y="1275382"/>
            <a:ext cx="11558596" cy="924270"/>
          </a:xfrm>
        </p:spPr>
        <p:txBody>
          <a:bodyPr>
            <a:normAutofit/>
          </a:bodyPr>
          <a:lstStyle/>
          <a:p>
            <a:r>
              <a:rPr lang="fr-FR" dirty="0"/>
              <a:t>Les Structures : Switch</a:t>
            </a:r>
          </a:p>
        </p:txBody>
      </p:sp>
      <p:sp>
        <p:nvSpPr>
          <p:cNvPr id="5" name="Espace réservé du contenu 2">
            <a:extLst>
              <a:ext uri="{FF2B5EF4-FFF2-40B4-BE49-F238E27FC236}">
                <a16:creationId xmlns:a16="http://schemas.microsoft.com/office/drawing/2014/main" id="{0C12B1D9-D642-4994-BFDD-B4047020FA7E}"/>
              </a:ext>
            </a:extLst>
          </p:cNvPr>
          <p:cNvSpPr txBox="1">
            <a:spLocks/>
          </p:cNvSpPr>
          <p:nvPr>
            <p:custDataLst>
              <p:tags r:id="rId3"/>
            </p:custDataLst>
          </p:nvPr>
        </p:nvSpPr>
        <p:spPr>
          <a:xfrm>
            <a:off x="417717" y="2393980"/>
            <a:ext cx="10500613"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La structure Switch permet de comparer la valeur d’une variable avec différentes valeurs, et d’exécuter différents ensembles d’actions.</a:t>
            </a:r>
          </a:p>
          <a:p>
            <a:pPr marL="0" indent="0">
              <a:buNone/>
            </a:pPr>
            <a:endParaRPr lang="fr-FR" sz="2000" dirty="0"/>
          </a:p>
        </p:txBody>
      </p:sp>
      <p:sp>
        <p:nvSpPr>
          <p:cNvPr id="6" name="Espace réservé du contenu 2">
            <a:extLst>
              <a:ext uri="{FF2B5EF4-FFF2-40B4-BE49-F238E27FC236}">
                <a16:creationId xmlns:a16="http://schemas.microsoft.com/office/drawing/2014/main" id="{AE1B61B6-0616-42CD-B46F-7CE93D913EAD}"/>
              </a:ext>
            </a:extLst>
          </p:cNvPr>
          <p:cNvSpPr txBox="1">
            <a:spLocks/>
          </p:cNvSpPr>
          <p:nvPr>
            <p:custDataLst>
              <p:tags r:id="rId4"/>
            </p:custDataLst>
          </p:nvPr>
        </p:nvSpPr>
        <p:spPr>
          <a:xfrm>
            <a:off x="675333" y="3187942"/>
            <a:ext cx="11474737" cy="3538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chemeClr val="accent5">
                    <a:lumMod val="75000"/>
                  </a:schemeClr>
                </a:solidFill>
              </a:rPr>
              <a:t>Switch (</a:t>
            </a:r>
            <a:r>
              <a:rPr lang="fr-FR" b="1" dirty="0">
                <a:solidFill>
                  <a:schemeClr val="accent2"/>
                </a:solidFill>
              </a:rPr>
              <a:t>$machine</a:t>
            </a:r>
            <a:r>
              <a:rPr lang="fr-FR" b="1" dirty="0">
                <a:solidFill>
                  <a:schemeClr val="accent5">
                    <a:lumMod val="75000"/>
                  </a:schemeClr>
                </a:solidFill>
              </a:rPr>
              <a:t>)</a:t>
            </a:r>
          </a:p>
          <a:p>
            <a:pPr marL="0" indent="0">
              <a:buNone/>
            </a:pPr>
            <a:r>
              <a:rPr lang="fr-FR" b="1" dirty="0">
                <a:solidFill>
                  <a:schemeClr val="accent5">
                    <a:lumMod val="75000"/>
                  </a:schemeClr>
                </a:solidFill>
              </a:rPr>
              <a:t>	{</a:t>
            </a:r>
          </a:p>
          <a:p>
            <a:pPr marL="0" indent="0">
              <a:buNone/>
            </a:pPr>
            <a:r>
              <a:rPr lang="fr-FR" b="1" dirty="0">
                <a:solidFill>
                  <a:schemeClr val="accent5">
                    <a:lumMod val="75000"/>
                  </a:schemeClr>
                </a:solidFill>
              </a:rPr>
              <a:t>		</a:t>
            </a:r>
            <a:r>
              <a:rPr lang="fr-FR" b="1" dirty="0">
                <a:solidFill>
                  <a:schemeClr val="accent2">
                    <a:lumMod val="50000"/>
                  </a:schemeClr>
                </a:solidFill>
              </a:rPr>
              <a:t>’PC1’</a:t>
            </a:r>
            <a:r>
              <a:rPr lang="fr-FR" b="1" dirty="0">
                <a:solidFill>
                  <a:schemeClr val="accent5">
                    <a:lumMod val="75000"/>
                  </a:schemeClr>
                </a:solidFill>
              </a:rPr>
              <a:t>	{Write-Host </a:t>
            </a:r>
            <a:r>
              <a:rPr lang="fr-FR" b="1" dirty="0">
                <a:solidFill>
                  <a:schemeClr val="accent2">
                    <a:lumMod val="50000"/>
                  </a:schemeClr>
                </a:solidFill>
              </a:rPr>
              <a:t>’’La machine est PC1’’</a:t>
            </a:r>
            <a:r>
              <a:rPr lang="fr-FR" b="1" dirty="0">
                <a:solidFill>
                  <a:schemeClr val="accent5">
                    <a:lumMod val="75000"/>
                  </a:schemeClr>
                </a:solidFill>
              </a:rPr>
              <a:t>}</a:t>
            </a:r>
          </a:p>
          <a:p>
            <a:pPr marL="0" indent="0">
              <a:buNone/>
            </a:pPr>
            <a:r>
              <a:rPr lang="fr-FR" b="1" dirty="0">
                <a:solidFill>
                  <a:schemeClr val="accent5">
                    <a:lumMod val="75000"/>
                  </a:schemeClr>
                </a:solidFill>
              </a:rPr>
              <a:t>		</a:t>
            </a:r>
            <a:r>
              <a:rPr lang="fr-FR" b="1" dirty="0">
                <a:solidFill>
                  <a:schemeClr val="accent2">
                    <a:lumMod val="50000"/>
                  </a:schemeClr>
                </a:solidFill>
              </a:rPr>
              <a:t>’PC2’</a:t>
            </a:r>
            <a:r>
              <a:rPr lang="fr-FR" b="1" dirty="0">
                <a:solidFill>
                  <a:schemeClr val="accent5">
                    <a:lumMod val="75000"/>
                  </a:schemeClr>
                </a:solidFill>
              </a:rPr>
              <a:t>	{Write-Host </a:t>
            </a:r>
            <a:r>
              <a:rPr lang="fr-FR" b="1" dirty="0">
                <a:solidFill>
                  <a:schemeClr val="accent2">
                    <a:lumMod val="50000"/>
                  </a:schemeClr>
                </a:solidFill>
              </a:rPr>
              <a:t>’’La machine est PC2’’</a:t>
            </a:r>
            <a:r>
              <a:rPr lang="fr-FR" b="1" dirty="0">
                <a:solidFill>
                  <a:schemeClr val="accent5">
                    <a:lumMod val="75000"/>
                  </a:schemeClr>
                </a:solidFill>
              </a:rPr>
              <a:t>}</a:t>
            </a:r>
          </a:p>
          <a:p>
            <a:pPr marL="0" indent="0">
              <a:buNone/>
            </a:pPr>
            <a:r>
              <a:rPr lang="fr-FR" b="1" dirty="0">
                <a:solidFill>
                  <a:schemeClr val="accent5">
                    <a:lumMod val="75000"/>
                  </a:schemeClr>
                </a:solidFill>
              </a:rPr>
              <a:t>		</a:t>
            </a:r>
            <a:r>
              <a:rPr lang="fr-FR" b="1" dirty="0">
                <a:solidFill>
                  <a:srgbClr val="7030A0"/>
                </a:solidFill>
              </a:rPr>
              <a:t>’Default’</a:t>
            </a:r>
            <a:r>
              <a:rPr lang="fr-FR" b="1" dirty="0">
                <a:solidFill>
                  <a:schemeClr val="accent5">
                    <a:lumMod val="75000"/>
                  </a:schemeClr>
                </a:solidFill>
              </a:rPr>
              <a:t> {Write-Host </a:t>
            </a:r>
            <a:r>
              <a:rPr lang="fr-FR" b="1" dirty="0">
                <a:solidFill>
                  <a:schemeClr val="accent2">
                    <a:lumMod val="50000"/>
                  </a:schemeClr>
                </a:solidFill>
              </a:rPr>
              <a:t>’’La machine ne fait pas partie de la liste’’</a:t>
            </a:r>
            <a:r>
              <a:rPr lang="fr-FR" b="1" dirty="0">
                <a:solidFill>
                  <a:schemeClr val="accent5">
                    <a:lumMod val="75000"/>
                  </a:schemeClr>
                </a:solidFill>
              </a:rPr>
              <a:t>}		}</a:t>
            </a: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7" name="Rectangle 6">
            <a:extLst>
              <a:ext uri="{FF2B5EF4-FFF2-40B4-BE49-F238E27FC236}">
                <a16:creationId xmlns:a16="http://schemas.microsoft.com/office/drawing/2014/main" id="{2EF002D4-22CF-4DD0-B351-FCCD514E7A03}"/>
              </a:ext>
            </a:extLst>
          </p:cNvPr>
          <p:cNvSpPr/>
          <p:nvPr>
            <p:custDataLst>
              <p:tags r:id="rId5"/>
            </p:custDataLst>
          </p:nvPr>
        </p:nvSpPr>
        <p:spPr>
          <a:xfrm>
            <a:off x="675333" y="5752327"/>
            <a:ext cx="9746620" cy="892552"/>
          </a:xfrm>
          <a:prstGeom prst="rect">
            <a:avLst/>
          </a:prstGeom>
        </p:spPr>
        <p:txBody>
          <a:bodyPr wrap="square">
            <a:spAutoFit/>
          </a:bodyPr>
          <a:lstStyle/>
          <a:p>
            <a:r>
              <a:rPr lang="fr-FR" sz="2800" dirty="0">
                <a:solidFill>
                  <a:prstClr val="black"/>
                </a:solidFill>
                <a:latin typeface="WebHostingHub-Glyphs" panose="02000503000000000000" pitchFamily="2" charset="0"/>
              </a:rPr>
              <a:t></a:t>
            </a:r>
            <a:r>
              <a:rPr lang="fr-FR" sz="2400" dirty="0">
                <a:solidFill>
                  <a:prstClr val="black"/>
                </a:solidFill>
                <a:latin typeface="WebHostingHub-Glyphs" panose="02000503000000000000" pitchFamily="2" charset="0"/>
              </a:rPr>
              <a:t> </a:t>
            </a:r>
            <a:r>
              <a:rPr lang="fr-FR" sz="2400" dirty="0">
                <a:solidFill>
                  <a:srgbClr val="343642"/>
                </a:solidFill>
                <a:latin typeface="Segoe UI" panose="020B0502040204020203" pitchFamily="34" charset="0"/>
                <a:cs typeface="Segoe UI" panose="020B0502040204020203" pitchFamily="34" charset="0"/>
              </a:rPr>
              <a:t> Si plusieurs valeurs correspondent au critère, les blocs d’actions correspondants sont appliqués</a:t>
            </a:r>
          </a:p>
        </p:txBody>
      </p:sp>
      <p:sp>
        <p:nvSpPr>
          <p:cNvPr id="14" name="Espace réservé du pied de page 13">
            <a:extLst>
              <a:ext uri="{FF2B5EF4-FFF2-40B4-BE49-F238E27FC236}">
                <a16:creationId xmlns:a16="http://schemas.microsoft.com/office/drawing/2014/main" id="{74BF7995-22AF-4024-AB24-253C44C4C6EC}"/>
              </a:ext>
            </a:extLst>
          </p:cNvPr>
          <p:cNvSpPr>
            <a:spLocks noGrp="1"/>
          </p:cNvSpPr>
          <p:nvPr>
            <p:ph type="ftr" sz="quarter" idx="11"/>
          </p:nvPr>
        </p:nvSpPr>
        <p:spPr/>
        <p:txBody>
          <a:bodyPr/>
          <a:lstStyle/>
          <a:p>
            <a:r>
              <a:rPr lang="en-US"/>
              <a:t>Stella Roulière</a:t>
            </a:r>
            <a:endParaRPr lang="en-US" dirty="0"/>
          </a:p>
        </p:txBody>
      </p:sp>
      <p:sp>
        <p:nvSpPr>
          <p:cNvPr id="15" name="Espace réservé du numéro de diapositive 14">
            <a:extLst>
              <a:ext uri="{FF2B5EF4-FFF2-40B4-BE49-F238E27FC236}">
                <a16:creationId xmlns:a16="http://schemas.microsoft.com/office/drawing/2014/main" id="{AE54A52A-BA58-4B27-86A1-8B7DF664A51D}"/>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529578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61110" y="32858"/>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Variables, structures et préparation au Scripting</a:t>
            </a:r>
          </a:p>
        </p:txBody>
      </p:sp>
      <p:sp>
        <p:nvSpPr>
          <p:cNvPr id="3" name="Titre 1">
            <a:extLst>
              <a:ext uri="{FF2B5EF4-FFF2-40B4-BE49-F238E27FC236}">
                <a16:creationId xmlns:a16="http://schemas.microsoft.com/office/drawing/2014/main" id="{C6FD0834-F32E-452D-9176-EDE4A1C32404}"/>
              </a:ext>
            </a:extLst>
          </p:cNvPr>
          <p:cNvSpPr>
            <a:spLocks noGrp="1"/>
          </p:cNvSpPr>
          <p:nvPr>
            <p:ph type="title"/>
            <p:custDataLst>
              <p:tags r:id="rId2"/>
            </p:custDataLst>
          </p:nvPr>
        </p:nvSpPr>
        <p:spPr>
          <a:xfrm>
            <a:off x="585952" y="1226658"/>
            <a:ext cx="11558596" cy="924270"/>
          </a:xfrm>
        </p:spPr>
        <p:txBody>
          <a:bodyPr>
            <a:normAutofit/>
          </a:bodyPr>
          <a:lstStyle/>
          <a:p>
            <a:r>
              <a:rPr lang="fr-FR" dirty="0"/>
              <a:t>Les Structures : Try Catch (</a:t>
            </a:r>
            <a:r>
              <a:rPr lang="fr-FR" dirty="0" err="1"/>
              <a:t>Finally</a:t>
            </a:r>
            <a:r>
              <a:rPr lang="fr-FR" dirty="0"/>
              <a:t>…)</a:t>
            </a:r>
          </a:p>
        </p:txBody>
      </p:sp>
      <p:sp>
        <p:nvSpPr>
          <p:cNvPr id="4" name="Espace réservé du contenu 2">
            <a:extLst>
              <a:ext uri="{FF2B5EF4-FFF2-40B4-BE49-F238E27FC236}">
                <a16:creationId xmlns:a16="http://schemas.microsoft.com/office/drawing/2014/main" id="{14896663-48DA-4480-81EB-5BC55F0E13B2}"/>
              </a:ext>
            </a:extLst>
          </p:cNvPr>
          <p:cNvSpPr txBox="1">
            <a:spLocks/>
          </p:cNvSpPr>
          <p:nvPr>
            <p:custDataLst>
              <p:tags r:id="rId3"/>
            </p:custDataLst>
          </p:nvPr>
        </p:nvSpPr>
        <p:spPr>
          <a:xfrm>
            <a:off x="449248" y="2362449"/>
            <a:ext cx="10500613"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Couramment appelée « </a:t>
            </a:r>
            <a:r>
              <a:rPr lang="fr-FR" sz="2600" dirty="0" err="1"/>
              <a:t>Try</a:t>
            </a:r>
            <a:r>
              <a:rPr lang="fr-FR" sz="2600" dirty="0"/>
              <a:t> Catch », la structure </a:t>
            </a:r>
            <a:r>
              <a:rPr lang="fr-FR" sz="2600" dirty="0" err="1"/>
              <a:t>Try</a:t>
            </a:r>
            <a:r>
              <a:rPr lang="fr-FR" sz="2600" dirty="0"/>
              <a:t> Catch </a:t>
            </a:r>
            <a:r>
              <a:rPr lang="fr-FR" sz="2600" dirty="0" err="1"/>
              <a:t>Finally</a:t>
            </a:r>
            <a:r>
              <a:rPr lang="fr-FR" sz="2600" dirty="0"/>
              <a:t> permet notamment de gérer efficacement les erreurs.</a:t>
            </a:r>
          </a:p>
          <a:p>
            <a:endParaRPr lang="fr-FR" sz="2600" dirty="0"/>
          </a:p>
          <a:p>
            <a:endParaRPr lang="fr-FR" sz="2600" dirty="0"/>
          </a:p>
          <a:p>
            <a:pPr marL="0" indent="0">
              <a:buNone/>
            </a:pPr>
            <a:endParaRPr lang="fr-FR" sz="2000" dirty="0"/>
          </a:p>
        </p:txBody>
      </p:sp>
      <p:sp>
        <p:nvSpPr>
          <p:cNvPr id="10" name="Espace réservé du contenu 2">
            <a:extLst>
              <a:ext uri="{FF2B5EF4-FFF2-40B4-BE49-F238E27FC236}">
                <a16:creationId xmlns:a16="http://schemas.microsoft.com/office/drawing/2014/main" id="{2038CED1-84E0-4029-9EAC-ED862CE85686}"/>
              </a:ext>
            </a:extLst>
          </p:cNvPr>
          <p:cNvSpPr txBox="1">
            <a:spLocks/>
          </p:cNvSpPr>
          <p:nvPr>
            <p:custDataLst>
              <p:tags r:id="rId4"/>
            </p:custDataLst>
          </p:nvPr>
        </p:nvSpPr>
        <p:spPr>
          <a:xfrm>
            <a:off x="633405" y="3429000"/>
            <a:ext cx="9265970" cy="255688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err="1">
                <a:solidFill>
                  <a:schemeClr val="accent5">
                    <a:lumMod val="75000"/>
                  </a:schemeClr>
                </a:solidFill>
              </a:rPr>
              <a:t>Try</a:t>
            </a:r>
            <a:r>
              <a:rPr lang="fr-FR" b="1" dirty="0">
                <a:solidFill>
                  <a:schemeClr val="accent5">
                    <a:lumMod val="75000"/>
                  </a:schemeClr>
                </a:solidFill>
              </a:rPr>
              <a:t>	{ </a:t>
            </a:r>
          </a:p>
          <a:p>
            <a:pPr marL="0" indent="0">
              <a:buNone/>
            </a:pPr>
            <a:r>
              <a:rPr lang="fr-FR" b="1" dirty="0">
                <a:solidFill>
                  <a:schemeClr val="accent5">
                    <a:lumMod val="75000"/>
                  </a:schemeClr>
                </a:solidFill>
              </a:rPr>
              <a:t>		</a:t>
            </a:r>
            <a:r>
              <a:rPr lang="fr-FR" b="1" dirty="0" err="1">
                <a:solidFill>
                  <a:schemeClr val="accent5">
                    <a:lumMod val="75000"/>
                  </a:schemeClr>
                </a:solidFill>
              </a:rPr>
              <a:t>Get-ChildItem</a:t>
            </a:r>
            <a:r>
              <a:rPr lang="fr-FR" b="1" dirty="0">
                <a:solidFill>
                  <a:schemeClr val="accent5">
                    <a:lumMod val="75000"/>
                  </a:schemeClr>
                </a:solidFill>
              </a:rPr>
              <a:t> </a:t>
            </a:r>
            <a:r>
              <a:rPr lang="fr-FR" b="1" dirty="0">
                <a:solidFill>
                  <a:srgbClr val="7030A0"/>
                </a:solidFill>
              </a:rPr>
              <a:t>C:\Dossier </a:t>
            </a:r>
            <a:r>
              <a:rPr lang="fr-FR" b="1" dirty="0">
                <a:solidFill>
                  <a:schemeClr val="accent5">
                    <a:lumMod val="75000"/>
                  </a:schemeClr>
                </a:solidFill>
              </a:rPr>
              <a:t>–</a:t>
            </a:r>
            <a:r>
              <a:rPr lang="fr-FR" b="1" dirty="0" err="1">
                <a:solidFill>
                  <a:schemeClr val="accent5">
                    <a:lumMod val="75000"/>
                  </a:schemeClr>
                </a:solidFill>
              </a:rPr>
              <a:t>ErrorAction</a:t>
            </a:r>
            <a:r>
              <a:rPr lang="fr-FR" b="1" dirty="0">
                <a:solidFill>
                  <a:srgbClr val="7030A0"/>
                </a:solidFill>
              </a:rPr>
              <a:t> stop</a:t>
            </a:r>
          </a:p>
          <a:p>
            <a:pPr marL="0" indent="0">
              <a:buNone/>
            </a:pPr>
            <a:r>
              <a:rPr lang="fr-FR" b="1" dirty="0">
                <a:solidFill>
                  <a:schemeClr val="accent5">
                    <a:lumMod val="75000"/>
                  </a:schemeClr>
                </a:solidFill>
              </a:rPr>
              <a:t>	}</a:t>
            </a:r>
          </a:p>
          <a:p>
            <a:pPr marL="0" indent="0">
              <a:buNone/>
            </a:pPr>
            <a:r>
              <a:rPr lang="fr-FR" b="1" dirty="0">
                <a:solidFill>
                  <a:schemeClr val="accent5">
                    <a:lumMod val="75000"/>
                  </a:schemeClr>
                </a:solidFill>
              </a:rPr>
              <a:t>Catch 	{ </a:t>
            </a:r>
          </a:p>
          <a:p>
            <a:pPr marL="0" indent="0">
              <a:buNone/>
            </a:pPr>
            <a:r>
              <a:rPr lang="fr-FR" b="1" dirty="0">
                <a:solidFill>
                  <a:schemeClr val="accent5">
                    <a:lumMod val="75000"/>
                  </a:schemeClr>
                </a:solidFill>
              </a:rPr>
              <a:t>		Write-Host </a:t>
            </a:r>
            <a:r>
              <a:rPr lang="fr-FR" b="1" dirty="0">
                <a:solidFill>
                  <a:schemeClr val="accent2">
                    <a:lumMod val="50000"/>
                  </a:schemeClr>
                </a:solidFill>
              </a:rPr>
              <a:t>‘’Le dossier n’existe pas‘’</a:t>
            </a:r>
          </a:p>
          <a:p>
            <a:pPr marL="0" indent="0">
              <a:buNone/>
            </a:pPr>
            <a:r>
              <a:rPr lang="fr-FR" b="1" dirty="0">
                <a:solidFill>
                  <a:schemeClr val="accent5">
                    <a:lumMod val="75000"/>
                  </a:schemeClr>
                </a:solidFill>
              </a:rPr>
              <a:t>	}</a:t>
            </a:r>
          </a:p>
          <a:p>
            <a:pPr marL="0" indent="0">
              <a:buNone/>
            </a:pPr>
            <a:r>
              <a:rPr lang="fr-FR" b="1" dirty="0" err="1">
                <a:solidFill>
                  <a:schemeClr val="accent5">
                    <a:lumMod val="75000"/>
                  </a:schemeClr>
                </a:solidFill>
              </a:rPr>
              <a:t>Finally</a:t>
            </a:r>
            <a:r>
              <a:rPr lang="fr-FR" b="1" dirty="0">
                <a:solidFill>
                  <a:schemeClr val="accent5">
                    <a:lumMod val="75000"/>
                  </a:schemeClr>
                </a:solidFill>
              </a:rPr>
              <a:t> {</a:t>
            </a:r>
          </a:p>
          <a:p>
            <a:pPr marL="0" indent="0">
              <a:buNone/>
            </a:pPr>
            <a:r>
              <a:rPr lang="fr-FR" b="1" dirty="0">
                <a:solidFill>
                  <a:schemeClr val="accent5">
                    <a:lumMod val="75000"/>
                  </a:schemeClr>
                </a:solidFill>
              </a:rPr>
              <a:t>		Write-Host </a:t>
            </a:r>
            <a:r>
              <a:rPr lang="fr-FR" b="1" dirty="0">
                <a:solidFill>
                  <a:schemeClr val="accent2">
                    <a:lumMod val="50000"/>
                  </a:schemeClr>
                </a:solidFill>
              </a:rPr>
              <a:t>‘’Fin de traitement‘’</a:t>
            </a:r>
            <a:endParaRPr lang="fr-FR" b="1" dirty="0">
              <a:solidFill>
                <a:srgbClr val="7030A0"/>
              </a:solidFill>
            </a:endParaRPr>
          </a:p>
          <a:p>
            <a:pPr marL="0" indent="0">
              <a:buNone/>
            </a:pPr>
            <a:r>
              <a:rPr lang="fr-FR" b="1" dirty="0">
                <a:solidFill>
                  <a:schemeClr val="accent5">
                    <a:lumMod val="75000"/>
                  </a:schemeClr>
                </a:solidFill>
              </a:rPr>
              <a:t>	}</a:t>
            </a: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b="1" dirty="0">
              <a:solidFill>
                <a:srgbClr val="7030A0"/>
              </a:solidFill>
            </a:endParaRPr>
          </a:p>
        </p:txBody>
      </p:sp>
      <p:sp>
        <p:nvSpPr>
          <p:cNvPr id="11" name="Espace réservé du pied de page 10">
            <a:extLst>
              <a:ext uri="{FF2B5EF4-FFF2-40B4-BE49-F238E27FC236}">
                <a16:creationId xmlns:a16="http://schemas.microsoft.com/office/drawing/2014/main" id="{7878A1B5-9C61-4C60-A9B9-D1F580C94265}"/>
              </a:ext>
            </a:extLst>
          </p:cNvPr>
          <p:cNvSpPr>
            <a:spLocks noGrp="1"/>
          </p:cNvSpPr>
          <p:nvPr>
            <p:ph type="ftr" sz="quarter" idx="11"/>
          </p:nvPr>
        </p:nvSpPr>
        <p:spPr/>
        <p:txBody>
          <a:bodyPr/>
          <a:lstStyle/>
          <a:p>
            <a:r>
              <a:rPr lang="en-US"/>
              <a:t>Stella Roulière</a:t>
            </a:r>
            <a:endParaRPr lang="en-US" dirty="0"/>
          </a:p>
        </p:txBody>
      </p:sp>
      <p:sp>
        <p:nvSpPr>
          <p:cNvPr id="12" name="Espace réservé du numéro de diapositive 11">
            <a:extLst>
              <a:ext uri="{FF2B5EF4-FFF2-40B4-BE49-F238E27FC236}">
                <a16:creationId xmlns:a16="http://schemas.microsoft.com/office/drawing/2014/main" id="{CCCC998C-8A8C-465F-A4D2-DB60F4D6C9B2}"/>
              </a:ext>
            </a:extLst>
          </p:cNvPr>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3214740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2ABEDBC-5000-42B1-BBC7-E376B30744DD}"/>
              </a:ext>
            </a:extLst>
          </p:cNvPr>
          <p:cNvSpPr>
            <a:spLocks noGrp="1"/>
          </p:cNvSpPr>
          <p:nvPr>
            <p:ph type="ctrTitle"/>
            <p:custDataLst>
              <p:tags r:id="rId1"/>
            </p:custDataLst>
          </p:nvPr>
        </p:nvSpPr>
        <p:spPr>
          <a:xfrm>
            <a:off x="1524000" y="1122363"/>
            <a:ext cx="9144000" cy="2387600"/>
          </a:xfrm>
        </p:spPr>
        <p:txBody>
          <a:bodyPr/>
          <a:lstStyle/>
          <a:p>
            <a:pPr algn="ctr"/>
            <a:r>
              <a:rPr lang="fr-FR" dirty="0"/>
              <a:t>Initiation au Scripting avec PowerShell</a:t>
            </a:r>
          </a:p>
        </p:txBody>
      </p:sp>
      <p:sp>
        <p:nvSpPr>
          <p:cNvPr id="7" name="Sous-titre 2">
            <a:extLst>
              <a:ext uri="{FF2B5EF4-FFF2-40B4-BE49-F238E27FC236}">
                <a16:creationId xmlns:a16="http://schemas.microsoft.com/office/drawing/2014/main" id="{E1FFEA76-D83D-43CD-A693-FC6F60E64C8B}"/>
              </a:ext>
            </a:extLst>
          </p:cNvPr>
          <p:cNvSpPr>
            <a:spLocks noGrp="1"/>
          </p:cNvSpPr>
          <p:nvPr>
            <p:ph type="subTitle" idx="1"/>
            <p:custDataLst>
              <p:tags r:id="rId2"/>
            </p:custDataLst>
          </p:nvPr>
        </p:nvSpPr>
        <p:spPr>
          <a:xfrm>
            <a:off x="2895600" y="4026831"/>
            <a:ext cx="9144000" cy="1655762"/>
          </a:xfrm>
        </p:spPr>
        <p:txBody>
          <a:bodyPr/>
          <a:lstStyle/>
          <a:p>
            <a:r>
              <a:rPr lang="fr-FR" dirty="0"/>
              <a:t>Module 5 – Administration à distance</a:t>
            </a:r>
          </a:p>
        </p:txBody>
      </p:sp>
    </p:spTree>
    <p:extLst>
      <p:ext uri="{BB962C8B-B14F-4D97-AF65-F5344CB8AC3E}">
        <p14:creationId xmlns:p14="http://schemas.microsoft.com/office/powerpoint/2010/main" val="24753914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Administration à distance</a:t>
            </a:r>
          </a:p>
        </p:txBody>
      </p:sp>
      <p:sp>
        <p:nvSpPr>
          <p:cNvPr id="8" name="Titre 1">
            <a:extLst>
              <a:ext uri="{FF2B5EF4-FFF2-40B4-BE49-F238E27FC236}">
                <a16:creationId xmlns:a16="http://schemas.microsoft.com/office/drawing/2014/main" id="{A92B4FEC-D728-49CE-AF97-C58A64047AF7}"/>
              </a:ext>
            </a:extLst>
          </p:cNvPr>
          <p:cNvSpPr>
            <a:spLocks noGrp="1"/>
          </p:cNvSpPr>
          <p:nvPr>
            <p:ph type="title"/>
            <p:custDataLst>
              <p:tags r:id="rId2"/>
            </p:custDataLst>
          </p:nvPr>
        </p:nvSpPr>
        <p:spPr>
          <a:xfrm>
            <a:off x="633404" y="935956"/>
            <a:ext cx="11558596" cy="924270"/>
          </a:xfrm>
        </p:spPr>
        <p:txBody>
          <a:bodyPr>
            <a:normAutofit/>
          </a:bodyPr>
          <a:lstStyle/>
          <a:p>
            <a:r>
              <a:rPr lang="fr-FR" dirty="0"/>
              <a:t>Le Remoting</a:t>
            </a:r>
          </a:p>
        </p:txBody>
      </p:sp>
      <p:sp>
        <p:nvSpPr>
          <p:cNvPr id="7" name="Espace réservé du contenu 2">
            <a:extLst>
              <a:ext uri="{FF2B5EF4-FFF2-40B4-BE49-F238E27FC236}">
                <a16:creationId xmlns:a16="http://schemas.microsoft.com/office/drawing/2014/main" id="{AC3132E7-C1CB-49A7-945C-5243B5E7F5AB}"/>
              </a:ext>
            </a:extLst>
          </p:cNvPr>
          <p:cNvSpPr txBox="1">
            <a:spLocks/>
          </p:cNvSpPr>
          <p:nvPr>
            <p:custDataLst>
              <p:tags r:id="rId3"/>
            </p:custDataLst>
          </p:nvPr>
        </p:nvSpPr>
        <p:spPr>
          <a:xfrm>
            <a:off x="585952" y="2505610"/>
            <a:ext cx="10500613"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La fonctionnalité PowerShell Remoting permet : </a:t>
            </a:r>
          </a:p>
          <a:p>
            <a:pPr lvl="1"/>
            <a:r>
              <a:rPr lang="fr-FR" sz="2000" dirty="0"/>
              <a:t>D’accéder au Shell d’une machine distante</a:t>
            </a:r>
          </a:p>
          <a:p>
            <a:pPr lvl="1"/>
            <a:r>
              <a:rPr lang="fr-FR" sz="2000" dirty="0"/>
              <a:t>D’exécuter des commandes sur des machines distantes</a:t>
            </a:r>
          </a:p>
          <a:p>
            <a:endParaRPr lang="fr-FR" sz="2600" dirty="0"/>
          </a:p>
          <a:p>
            <a:r>
              <a:rPr lang="fr-FR" sz="2600" dirty="0"/>
              <a:t>Elle s’appuie sur le protocole WS-MAN pour son fonctionnement.</a:t>
            </a:r>
          </a:p>
          <a:p>
            <a:r>
              <a:rPr lang="fr-FR" sz="2600" dirty="0"/>
              <a:t>Le service </a:t>
            </a:r>
            <a:r>
              <a:rPr lang="fr-FR" sz="2600" dirty="0" err="1"/>
              <a:t>WinRM</a:t>
            </a:r>
            <a:r>
              <a:rPr lang="fr-FR" sz="2600" dirty="0"/>
              <a:t> est utilisé.</a:t>
            </a:r>
          </a:p>
        </p:txBody>
      </p:sp>
      <p:sp>
        <p:nvSpPr>
          <p:cNvPr id="12" name="ZoneTexte 11">
            <a:extLst>
              <a:ext uri="{FF2B5EF4-FFF2-40B4-BE49-F238E27FC236}">
                <a16:creationId xmlns:a16="http://schemas.microsoft.com/office/drawing/2014/main" id="{6AB06414-9BFB-4B37-AC97-08FAC5FF0670}"/>
              </a:ext>
            </a:extLst>
          </p:cNvPr>
          <p:cNvSpPr txBox="1"/>
          <p:nvPr/>
        </p:nvSpPr>
        <p:spPr>
          <a:xfrm>
            <a:off x="459828" y="5390811"/>
            <a:ext cx="11146220" cy="1477328"/>
          </a:xfrm>
          <a:prstGeom prst="rect">
            <a:avLst/>
          </a:prstGeom>
          <a:noFill/>
        </p:spPr>
        <p:txBody>
          <a:bodyPr wrap="square">
            <a:spAutoFit/>
          </a:bodyPr>
          <a:lstStyle/>
          <a:p>
            <a:r>
              <a:rPr lang="fr-FR" sz="1800" dirty="0"/>
              <a:t>WSMAN est basé sur http : danger</a:t>
            </a:r>
          </a:p>
          <a:p>
            <a:r>
              <a:rPr lang="fr-FR" sz="1800" dirty="0"/>
              <a:t>Possibilité d’implémenter HTTPS</a:t>
            </a:r>
          </a:p>
          <a:p>
            <a:endParaRPr lang="fr-FR" sz="1800" dirty="0"/>
          </a:p>
          <a:p>
            <a:r>
              <a:rPr lang="fr-FR" sz="1800" dirty="0" err="1"/>
              <a:t>WinRM</a:t>
            </a:r>
            <a:r>
              <a:rPr lang="fr-FR" sz="1800" dirty="0"/>
              <a:t> : nom du service en français « Gestion a distance de Windows  »</a:t>
            </a:r>
          </a:p>
          <a:p>
            <a:endParaRPr lang="fr-FR" sz="1800" dirty="0"/>
          </a:p>
        </p:txBody>
      </p:sp>
      <p:sp>
        <p:nvSpPr>
          <p:cNvPr id="13" name="Espace réservé du pied de page 12">
            <a:extLst>
              <a:ext uri="{FF2B5EF4-FFF2-40B4-BE49-F238E27FC236}">
                <a16:creationId xmlns:a16="http://schemas.microsoft.com/office/drawing/2014/main" id="{EBF94853-CB67-45BA-B6E9-9975806873BE}"/>
              </a:ext>
            </a:extLst>
          </p:cNvPr>
          <p:cNvSpPr>
            <a:spLocks noGrp="1"/>
          </p:cNvSpPr>
          <p:nvPr>
            <p:ph type="ftr" sz="quarter" idx="11"/>
          </p:nvPr>
        </p:nvSpPr>
        <p:spPr/>
        <p:txBody>
          <a:bodyPr/>
          <a:lstStyle/>
          <a:p>
            <a:r>
              <a:rPr lang="en-US"/>
              <a:t>Stella Roulière</a:t>
            </a:r>
            <a:endParaRPr lang="en-US" dirty="0"/>
          </a:p>
        </p:txBody>
      </p:sp>
      <p:sp>
        <p:nvSpPr>
          <p:cNvPr id="14" name="Espace réservé du numéro de diapositive 13">
            <a:extLst>
              <a:ext uri="{FF2B5EF4-FFF2-40B4-BE49-F238E27FC236}">
                <a16:creationId xmlns:a16="http://schemas.microsoft.com/office/drawing/2014/main" id="{B6AF2452-1AD3-49C0-A373-916C5C4993E0}"/>
              </a:ext>
            </a:extLst>
          </p:cNvPr>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3234974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Administration à distance</a:t>
            </a:r>
          </a:p>
        </p:txBody>
      </p:sp>
      <p:sp>
        <p:nvSpPr>
          <p:cNvPr id="8" name="Titre 1">
            <a:extLst>
              <a:ext uri="{FF2B5EF4-FFF2-40B4-BE49-F238E27FC236}">
                <a16:creationId xmlns:a16="http://schemas.microsoft.com/office/drawing/2014/main" id="{A92B4FEC-D728-49CE-AF97-C58A64047AF7}"/>
              </a:ext>
            </a:extLst>
          </p:cNvPr>
          <p:cNvSpPr>
            <a:spLocks noGrp="1"/>
          </p:cNvSpPr>
          <p:nvPr>
            <p:ph type="title"/>
            <p:custDataLst>
              <p:tags r:id="rId2"/>
            </p:custDataLst>
          </p:nvPr>
        </p:nvSpPr>
        <p:spPr>
          <a:xfrm>
            <a:off x="633404" y="935956"/>
            <a:ext cx="11558596" cy="924270"/>
          </a:xfrm>
        </p:spPr>
        <p:txBody>
          <a:bodyPr>
            <a:normAutofit/>
          </a:bodyPr>
          <a:lstStyle/>
          <a:p>
            <a:r>
              <a:rPr lang="fr-FR" dirty="0"/>
              <a:t>Le Remoting</a:t>
            </a:r>
          </a:p>
        </p:txBody>
      </p:sp>
      <p:sp>
        <p:nvSpPr>
          <p:cNvPr id="3" name="Espace réservé du contenu 2">
            <a:extLst>
              <a:ext uri="{FF2B5EF4-FFF2-40B4-BE49-F238E27FC236}">
                <a16:creationId xmlns:a16="http://schemas.microsoft.com/office/drawing/2014/main" id="{D4214A36-5021-450E-B051-6D00601B8D56}"/>
              </a:ext>
            </a:extLst>
          </p:cNvPr>
          <p:cNvSpPr txBox="1">
            <a:spLocks/>
          </p:cNvSpPr>
          <p:nvPr>
            <p:custDataLst>
              <p:tags r:id="rId3"/>
            </p:custDataLst>
          </p:nvPr>
        </p:nvSpPr>
        <p:spPr>
          <a:xfrm>
            <a:off x="633404" y="2568672"/>
            <a:ext cx="10500613"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Pour </a:t>
            </a:r>
            <a:r>
              <a:rPr lang="fr-FR" sz="2600" dirty="0"/>
              <a:t>pouvoir</a:t>
            </a:r>
            <a:r>
              <a:rPr lang="en-US" sz="2600" dirty="0"/>
              <a:t> </a:t>
            </a:r>
            <a:r>
              <a:rPr lang="fr-FR" sz="2600" dirty="0"/>
              <a:t>utiliser</a:t>
            </a:r>
            <a:r>
              <a:rPr lang="en-US" sz="2600" dirty="0"/>
              <a:t> le Remoting PowerShell, </a:t>
            </a:r>
            <a:r>
              <a:rPr lang="fr-FR" sz="2600" dirty="0"/>
              <a:t>cette</a:t>
            </a:r>
            <a:r>
              <a:rPr lang="en-US" sz="2600" dirty="0"/>
              <a:t> </a:t>
            </a:r>
            <a:r>
              <a:rPr lang="fr-FR" sz="2600" dirty="0"/>
              <a:t>fonctionnalité</a:t>
            </a:r>
            <a:r>
              <a:rPr lang="en-US" sz="2600" dirty="0"/>
              <a:t> </a:t>
            </a:r>
            <a:r>
              <a:rPr lang="fr-FR" sz="2600" dirty="0"/>
              <a:t>doit</a:t>
            </a:r>
            <a:r>
              <a:rPr lang="en-US" sz="2600" dirty="0"/>
              <a:t> </a:t>
            </a:r>
            <a:r>
              <a:rPr lang="fr-FR" sz="2600" dirty="0"/>
              <a:t>être</a:t>
            </a:r>
            <a:r>
              <a:rPr lang="en-US" sz="2600" dirty="0"/>
              <a:t> active sur la machine </a:t>
            </a:r>
            <a:r>
              <a:rPr lang="fr-FR" sz="2600" dirty="0"/>
              <a:t>cible</a:t>
            </a:r>
            <a:r>
              <a:rPr lang="en-US" sz="2600" dirty="0"/>
              <a:t> (la machine </a:t>
            </a:r>
            <a:r>
              <a:rPr lang="fr-FR" sz="2600" dirty="0"/>
              <a:t>distante</a:t>
            </a:r>
            <a:r>
              <a:rPr lang="en-US" sz="2600" dirty="0"/>
              <a:t>)</a:t>
            </a:r>
          </a:p>
          <a:p>
            <a:pPr lvl="1"/>
            <a:r>
              <a:rPr lang="fr-FR" sz="2000" dirty="0"/>
              <a:t>C’est le cas (par défaut) sur les OS Serveurs depuis Windows 2012</a:t>
            </a:r>
          </a:p>
          <a:p>
            <a:pPr lvl="1"/>
            <a:r>
              <a:rPr lang="fr-FR" sz="2000" dirty="0"/>
              <a:t>Cette fonctionnalité est désactivé (par défaut) sur les postes clients</a:t>
            </a:r>
          </a:p>
          <a:p>
            <a:endParaRPr lang="en-US" sz="2600" dirty="0"/>
          </a:p>
          <a:p>
            <a:r>
              <a:rPr lang="en-US" sz="2600" dirty="0"/>
              <a:t>La </a:t>
            </a:r>
            <a:r>
              <a:rPr lang="fr-FR" sz="2600" dirty="0"/>
              <a:t>fonctionnalité </a:t>
            </a:r>
            <a:r>
              <a:rPr lang="fr-FR" sz="2600" b="1" dirty="0"/>
              <a:t>Remoting</a:t>
            </a:r>
            <a:r>
              <a:rPr lang="fr-FR" sz="2600" dirty="0"/>
              <a:t> est activable </a:t>
            </a:r>
          </a:p>
          <a:p>
            <a:pPr lvl="1"/>
            <a:r>
              <a:rPr lang="fr-FR" sz="2000" dirty="0"/>
              <a:t>Au moyen de la commande </a:t>
            </a:r>
            <a:r>
              <a:rPr lang="fr-FR" sz="2200" b="1" dirty="0" err="1">
                <a:solidFill>
                  <a:schemeClr val="accent5">
                    <a:lumMod val="75000"/>
                  </a:schemeClr>
                </a:solidFill>
              </a:rPr>
              <a:t>Enable-PSRemoting</a:t>
            </a:r>
            <a:endParaRPr lang="fr-FR" sz="2200" b="1" dirty="0">
              <a:solidFill>
                <a:schemeClr val="accent5">
                  <a:lumMod val="75000"/>
                </a:schemeClr>
              </a:solidFill>
            </a:endParaRPr>
          </a:p>
          <a:p>
            <a:pPr lvl="1"/>
            <a:r>
              <a:rPr lang="fr-FR" sz="2000" dirty="0"/>
              <a:t>Par stratégie de groupe</a:t>
            </a:r>
          </a:p>
          <a:p>
            <a:pPr lvl="1"/>
            <a:endParaRPr lang="en-US" sz="2000" dirty="0"/>
          </a:p>
        </p:txBody>
      </p:sp>
      <p:sp>
        <p:nvSpPr>
          <p:cNvPr id="4" name="Espace réservé du pied de page 3">
            <a:extLst>
              <a:ext uri="{FF2B5EF4-FFF2-40B4-BE49-F238E27FC236}">
                <a16:creationId xmlns:a16="http://schemas.microsoft.com/office/drawing/2014/main" id="{489BD062-266E-452A-8DB0-9CD850A4E21A}"/>
              </a:ext>
            </a:extLst>
          </p:cNvPr>
          <p:cNvSpPr>
            <a:spLocks noGrp="1"/>
          </p:cNvSpPr>
          <p:nvPr>
            <p:ph type="ftr" sz="quarter" idx="11"/>
          </p:nvPr>
        </p:nvSpPr>
        <p:spPr/>
        <p:txBody>
          <a:bodyPr/>
          <a:lstStyle/>
          <a:p>
            <a:r>
              <a:rPr lang="en-US"/>
              <a:t>Stella Roulière</a:t>
            </a:r>
            <a:endParaRPr lang="en-US" dirty="0"/>
          </a:p>
        </p:txBody>
      </p:sp>
      <p:sp>
        <p:nvSpPr>
          <p:cNvPr id="5" name="Espace réservé du numéro de diapositive 4">
            <a:extLst>
              <a:ext uri="{FF2B5EF4-FFF2-40B4-BE49-F238E27FC236}">
                <a16:creationId xmlns:a16="http://schemas.microsoft.com/office/drawing/2014/main" id="{E2491194-1AD6-47C5-9FCE-CA1A2E115B3E}"/>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818132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Administration à distance</a:t>
            </a:r>
          </a:p>
        </p:txBody>
      </p:sp>
      <p:sp>
        <p:nvSpPr>
          <p:cNvPr id="8" name="Titre 1">
            <a:extLst>
              <a:ext uri="{FF2B5EF4-FFF2-40B4-BE49-F238E27FC236}">
                <a16:creationId xmlns:a16="http://schemas.microsoft.com/office/drawing/2014/main" id="{A92B4FEC-D728-49CE-AF97-C58A64047AF7}"/>
              </a:ext>
            </a:extLst>
          </p:cNvPr>
          <p:cNvSpPr>
            <a:spLocks noGrp="1"/>
          </p:cNvSpPr>
          <p:nvPr>
            <p:ph type="title"/>
            <p:custDataLst>
              <p:tags r:id="rId2"/>
            </p:custDataLst>
          </p:nvPr>
        </p:nvSpPr>
        <p:spPr>
          <a:xfrm>
            <a:off x="633404" y="935956"/>
            <a:ext cx="11558596" cy="924270"/>
          </a:xfrm>
        </p:spPr>
        <p:txBody>
          <a:bodyPr>
            <a:normAutofit/>
          </a:bodyPr>
          <a:lstStyle/>
          <a:p>
            <a:r>
              <a:rPr lang="fr-FR" dirty="0" err="1"/>
              <a:t>PSSession</a:t>
            </a:r>
            <a:r>
              <a:rPr lang="fr-FR" dirty="0"/>
              <a:t>: Ouverture de session à distance</a:t>
            </a:r>
          </a:p>
        </p:txBody>
      </p:sp>
      <p:sp>
        <p:nvSpPr>
          <p:cNvPr id="3" name="Espace réservé du contenu 2">
            <a:extLst>
              <a:ext uri="{FF2B5EF4-FFF2-40B4-BE49-F238E27FC236}">
                <a16:creationId xmlns:a16="http://schemas.microsoft.com/office/drawing/2014/main" id="{EFC767B7-85A8-421C-858C-80740839B7D8}"/>
              </a:ext>
            </a:extLst>
          </p:cNvPr>
          <p:cNvSpPr txBox="1">
            <a:spLocks/>
          </p:cNvSpPr>
          <p:nvPr>
            <p:custDataLst>
              <p:tags r:id="rId3"/>
            </p:custDataLst>
          </p:nvPr>
        </p:nvSpPr>
        <p:spPr>
          <a:xfrm>
            <a:off x="585952" y="2663266"/>
            <a:ext cx="10500613" cy="2884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Il est possible d’ouvrir un Shell à distance (similaire à SSH)</a:t>
            </a:r>
          </a:p>
          <a:p>
            <a:endParaRPr lang="fr-FR" sz="2600" dirty="0"/>
          </a:p>
          <a:p>
            <a:endParaRPr lang="fr-FR" sz="2600" dirty="0"/>
          </a:p>
          <a:p>
            <a:endParaRPr lang="fr-FR" sz="2600" dirty="0"/>
          </a:p>
          <a:p>
            <a:r>
              <a:rPr lang="fr-FR" sz="2600" dirty="0"/>
              <a:t>Le prompt change, on peut y voir le nom du serveur distant</a:t>
            </a:r>
          </a:p>
          <a:p>
            <a:r>
              <a:rPr lang="fr-FR" sz="2600" dirty="0"/>
              <a:t>Pour sortir de la session :</a:t>
            </a:r>
          </a:p>
        </p:txBody>
      </p:sp>
      <p:sp>
        <p:nvSpPr>
          <p:cNvPr id="5" name="Espace réservé du contenu 2">
            <a:extLst>
              <a:ext uri="{FF2B5EF4-FFF2-40B4-BE49-F238E27FC236}">
                <a16:creationId xmlns:a16="http://schemas.microsoft.com/office/drawing/2014/main" id="{0CE7AA88-013B-407F-B9A5-9E537504D6F5}"/>
              </a:ext>
            </a:extLst>
          </p:cNvPr>
          <p:cNvSpPr txBox="1">
            <a:spLocks/>
          </p:cNvSpPr>
          <p:nvPr>
            <p:custDataLst>
              <p:tags r:id="rId4"/>
            </p:custDataLst>
          </p:nvPr>
        </p:nvSpPr>
        <p:spPr>
          <a:xfrm>
            <a:off x="859151" y="3174554"/>
            <a:ext cx="12192000" cy="1521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a:t>
            </a:r>
            <a:r>
              <a:rPr lang="fr-FR" b="1" dirty="0" err="1">
                <a:solidFill>
                  <a:schemeClr val="accent5">
                    <a:lumMod val="75000"/>
                  </a:schemeClr>
                </a:solidFill>
              </a:rPr>
              <a:t>cred</a:t>
            </a:r>
            <a:r>
              <a:rPr lang="fr-FR" b="1" dirty="0">
                <a:solidFill>
                  <a:schemeClr val="accent5">
                    <a:lumMod val="75000"/>
                  </a:schemeClr>
                </a:solidFill>
              </a:rPr>
              <a:t> = </a:t>
            </a:r>
            <a:r>
              <a:rPr lang="fr-FR" b="1" dirty="0" err="1">
                <a:solidFill>
                  <a:schemeClr val="accent5">
                    <a:lumMod val="75000"/>
                  </a:schemeClr>
                </a:solidFill>
              </a:rPr>
              <a:t>get-credential</a:t>
            </a:r>
            <a:r>
              <a:rPr lang="fr-FR" b="1" dirty="0">
                <a:solidFill>
                  <a:schemeClr val="accent5">
                    <a:lumMod val="75000"/>
                  </a:schemeClr>
                </a:solidFill>
              </a:rPr>
              <a:t> –</a:t>
            </a:r>
            <a:r>
              <a:rPr lang="fr-FR" b="1" dirty="0" err="1">
                <a:solidFill>
                  <a:schemeClr val="accent5">
                    <a:lumMod val="75000"/>
                  </a:schemeClr>
                </a:solidFill>
              </a:rPr>
              <a:t>username</a:t>
            </a:r>
            <a:r>
              <a:rPr lang="fr-FR" b="1" dirty="0">
                <a:solidFill>
                  <a:schemeClr val="accent5">
                    <a:lumMod val="75000"/>
                  </a:schemeClr>
                </a:solidFill>
              </a:rPr>
              <a:t> </a:t>
            </a:r>
            <a:r>
              <a:rPr lang="fr-FR" b="1" dirty="0" err="1">
                <a:solidFill>
                  <a:schemeClr val="accent5">
                    <a:lumMod val="75000"/>
                  </a:schemeClr>
                </a:solidFill>
              </a:rPr>
              <a:t>formalog</a:t>
            </a:r>
            <a:r>
              <a:rPr lang="fr-FR" b="1" dirty="0">
                <a:solidFill>
                  <a:schemeClr val="accent5">
                    <a:lumMod val="75000"/>
                  </a:schemeClr>
                </a:solidFill>
              </a:rPr>
              <a:t>\administrateur</a:t>
            </a:r>
            <a:endParaRPr lang="fr-FR" b="1" dirty="0">
              <a:solidFill>
                <a:srgbClr val="7030A0"/>
              </a:solidFill>
            </a:endParaRPr>
          </a:p>
          <a:p>
            <a:pPr marL="0" indent="0">
              <a:buNone/>
            </a:pPr>
            <a:r>
              <a:rPr lang="fr-FR" dirty="0"/>
              <a:t>PS &gt; </a:t>
            </a:r>
            <a:r>
              <a:rPr lang="fr-FR" b="1" dirty="0">
                <a:solidFill>
                  <a:schemeClr val="accent5">
                    <a:lumMod val="75000"/>
                  </a:schemeClr>
                </a:solidFill>
              </a:rPr>
              <a:t>Enter-</a:t>
            </a:r>
            <a:r>
              <a:rPr lang="fr-FR" b="1" dirty="0" err="1">
                <a:solidFill>
                  <a:schemeClr val="accent5">
                    <a:lumMod val="75000"/>
                  </a:schemeClr>
                </a:solidFill>
              </a:rPr>
              <a:t>PSSession</a:t>
            </a:r>
            <a:r>
              <a:rPr lang="fr-FR" b="1" dirty="0">
                <a:solidFill>
                  <a:schemeClr val="accent5">
                    <a:lumMod val="75000"/>
                  </a:schemeClr>
                </a:solidFill>
              </a:rPr>
              <a:t> </a:t>
            </a:r>
            <a:r>
              <a:rPr lang="fr-FR" b="1" dirty="0">
                <a:solidFill>
                  <a:schemeClr val="accent5">
                    <a:lumMod val="50000"/>
                  </a:schemeClr>
                </a:solidFill>
              </a:rPr>
              <a:t>-</a:t>
            </a:r>
            <a:r>
              <a:rPr lang="fr-FR" b="1" dirty="0" err="1">
                <a:solidFill>
                  <a:schemeClr val="accent5">
                    <a:lumMod val="50000"/>
                  </a:schemeClr>
                </a:solidFill>
              </a:rPr>
              <a:t>Computername</a:t>
            </a:r>
            <a:r>
              <a:rPr lang="fr-FR" b="1" dirty="0">
                <a:solidFill>
                  <a:schemeClr val="accent5">
                    <a:lumMod val="50000"/>
                  </a:schemeClr>
                </a:solidFill>
              </a:rPr>
              <a:t> </a:t>
            </a:r>
            <a:r>
              <a:rPr lang="fr-FR" b="1" dirty="0">
                <a:solidFill>
                  <a:srgbClr val="7030A0"/>
                </a:solidFill>
              </a:rPr>
              <a:t>DC01 –</a:t>
            </a:r>
            <a:r>
              <a:rPr lang="fr-FR" b="1" dirty="0" err="1">
                <a:solidFill>
                  <a:srgbClr val="7030A0"/>
                </a:solidFill>
              </a:rPr>
              <a:t>credential</a:t>
            </a:r>
            <a:r>
              <a:rPr lang="fr-FR" b="1" dirty="0">
                <a:solidFill>
                  <a:srgbClr val="7030A0"/>
                </a:solidFill>
              </a:rPr>
              <a:t> $</a:t>
            </a:r>
            <a:r>
              <a:rPr lang="fr-FR" b="1" dirty="0" err="1">
                <a:solidFill>
                  <a:srgbClr val="7030A0"/>
                </a:solidFill>
              </a:rPr>
              <a:t>cred</a:t>
            </a:r>
            <a:endParaRPr lang="fr-FR" b="1" dirty="0">
              <a:solidFill>
                <a:srgbClr val="7030A0"/>
              </a:solidFill>
            </a:endParaRPr>
          </a:p>
          <a:p>
            <a:pPr marL="0" indent="0">
              <a:buNone/>
            </a:pPr>
            <a:r>
              <a:rPr lang="fr-FR" dirty="0"/>
              <a:t>PS  [DC01] &gt;</a:t>
            </a:r>
            <a:endParaRPr lang="fr-FR" b="1" dirty="0">
              <a:solidFill>
                <a:srgbClr val="7030A0"/>
              </a:solidFill>
            </a:endParaRPr>
          </a:p>
          <a:p>
            <a:pPr marL="0" indent="0">
              <a:buNone/>
            </a:pPr>
            <a:endParaRPr lang="fr-FR" dirty="0">
              <a:solidFill>
                <a:srgbClr val="7030A0"/>
              </a:solidFill>
            </a:endParaRPr>
          </a:p>
          <a:p>
            <a:pPr marL="0" indent="0">
              <a:buNone/>
            </a:pPr>
            <a:endParaRPr lang="fr-FR" dirty="0">
              <a:solidFill>
                <a:srgbClr val="7030A0"/>
              </a:solidFill>
            </a:endParaRPr>
          </a:p>
        </p:txBody>
      </p:sp>
      <p:sp>
        <p:nvSpPr>
          <p:cNvPr id="7" name="Espace réservé du contenu 2">
            <a:extLst>
              <a:ext uri="{FF2B5EF4-FFF2-40B4-BE49-F238E27FC236}">
                <a16:creationId xmlns:a16="http://schemas.microsoft.com/office/drawing/2014/main" id="{4ACBF1DF-CF7C-4718-88D3-7D2EFD065C34}"/>
              </a:ext>
            </a:extLst>
          </p:cNvPr>
          <p:cNvSpPr txBox="1">
            <a:spLocks/>
          </p:cNvSpPr>
          <p:nvPr>
            <p:custDataLst>
              <p:tags r:id="rId5"/>
            </p:custDataLst>
          </p:nvPr>
        </p:nvSpPr>
        <p:spPr>
          <a:xfrm>
            <a:off x="859151" y="5489331"/>
            <a:ext cx="11474737" cy="1059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Exit-</a:t>
            </a:r>
            <a:r>
              <a:rPr lang="fr-FR" b="1" dirty="0" err="1">
                <a:solidFill>
                  <a:schemeClr val="accent5">
                    <a:lumMod val="75000"/>
                  </a:schemeClr>
                </a:solidFill>
              </a:rPr>
              <a:t>PSSession</a:t>
            </a:r>
            <a:endParaRPr lang="fr-FR" dirty="0">
              <a:solidFill>
                <a:srgbClr val="7030A0"/>
              </a:solidFill>
            </a:endParaRPr>
          </a:p>
        </p:txBody>
      </p:sp>
      <p:sp>
        <p:nvSpPr>
          <p:cNvPr id="11" name="Rectangle 10">
            <a:extLst>
              <a:ext uri="{FF2B5EF4-FFF2-40B4-BE49-F238E27FC236}">
                <a16:creationId xmlns:a16="http://schemas.microsoft.com/office/drawing/2014/main" id="{E672549C-A23F-4C9C-B18A-FF07C13D10C2}"/>
              </a:ext>
            </a:extLst>
          </p:cNvPr>
          <p:cNvSpPr/>
          <p:nvPr>
            <p:custDataLst>
              <p:tags r:id="rId6"/>
            </p:custDataLst>
          </p:nvPr>
        </p:nvSpPr>
        <p:spPr>
          <a:xfrm>
            <a:off x="1723209" y="6057791"/>
            <a:ext cx="9746620" cy="523220"/>
          </a:xfrm>
          <a:prstGeom prst="rect">
            <a:avLst/>
          </a:prstGeom>
        </p:spPr>
        <p:txBody>
          <a:bodyPr wrap="square">
            <a:spAutoFit/>
          </a:bodyPr>
          <a:lstStyle/>
          <a:p>
            <a:r>
              <a:rPr lang="fr-FR" sz="2800" dirty="0">
                <a:solidFill>
                  <a:prstClr val="black"/>
                </a:solidFill>
                <a:latin typeface="WebHostingHub-Glyphs" panose="02000503000000000000" pitchFamily="2" charset="0"/>
              </a:rPr>
              <a:t></a:t>
            </a:r>
            <a:r>
              <a:rPr lang="fr-FR" sz="2400" dirty="0">
                <a:solidFill>
                  <a:prstClr val="black"/>
                </a:solidFill>
                <a:latin typeface="WebHostingHub-Glyphs" panose="02000503000000000000" pitchFamily="2" charset="0"/>
              </a:rPr>
              <a:t> </a:t>
            </a:r>
            <a:r>
              <a:rPr lang="fr-FR" sz="2400" dirty="0">
                <a:solidFill>
                  <a:srgbClr val="343642"/>
                </a:solidFill>
                <a:latin typeface="Segoe UI" panose="020B0502040204020203" pitchFamily="34" charset="0"/>
                <a:cs typeface="Segoe UI" panose="020B0502040204020203" pitchFamily="34" charset="0"/>
              </a:rPr>
              <a:t> A l’issue de la commande de sortie, la session existe toujours.</a:t>
            </a:r>
          </a:p>
        </p:txBody>
      </p:sp>
      <p:sp>
        <p:nvSpPr>
          <p:cNvPr id="12" name="Espace réservé du pied de page 11">
            <a:extLst>
              <a:ext uri="{FF2B5EF4-FFF2-40B4-BE49-F238E27FC236}">
                <a16:creationId xmlns:a16="http://schemas.microsoft.com/office/drawing/2014/main" id="{45A4BA78-E9F1-44D7-B984-1B476B44BFD0}"/>
              </a:ext>
            </a:extLst>
          </p:cNvPr>
          <p:cNvSpPr>
            <a:spLocks noGrp="1"/>
          </p:cNvSpPr>
          <p:nvPr>
            <p:ph type="ftr" sz="quarter" idx="11"/>
          </p:nvPr>
        </p:nvSpPr>
        <p:spPr/>
        <p:txBody>
          <a:bodyPr/>
          <a:lstStyle/>
          <a:p>
            <a:r>
              <a:rPr lang="en-US"/>
              <a:t>Stella Roulière</a:t>
            </a:r>
            <a:endParaRPr lang="en-US" dirty="0"/>
          </a:p>
        </p:txBody>
      </p:sp>
      <p:sp>
        <p:nvSpPr>
          <p:cNvPr id="13" name="Espace réservé du numéro de diapositive 12">
            <a:extLst>
              <a:ext uri="{FF2B5EF4-FFF2-40B4-BE49-F238E27FC236}">
                <a16:creationId xmlns:a16="http://schemas.microsoft.com/office/drawing/2014/main" id="{6E858C8E-7125-458C-9A19-7B739FF65EB6}"/>
              </a:ext>
            </a:extLst>
          </p:cNvPr>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2118377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Administration à distance</a:t>
            </a:r>
          </a:p>
        </p:txBody>
      </p:sp>
      <p:sp>
        <p:nvSpPr>
          <p:cNvPr id="8" name="Titre 1">
            <a:extLst>
              <a:ext uri="{FF2B5EF4-FFF2-40B4-BE49-F238E27FC236}">
                <a16:creationId xmlns:a16="http://schemas.microsoft.com/office/drawing/2014/main" id="{A92B4FEC-D728-49CE-AF97-C58A64047AF7}"/>
              </a:ext>
            </a:extLst>
          </p:cNvPr>
          <p:cNvSpPr>
            <a:spLocks noGrp="1"/>
          </p:cNvSpPr>
          <p:nvPr>
            <p:ph type="title"/>
            <p:custDataLst>
              <p:tags r:id="rId2"/>
            </p:custDataLst>
          </p:nvPr>
        </p:nvSpPr>
        <p:spPr>
          <a:xfrm>
            <a:off x="633404" y="935956"/>
            <a:ext cx="11558596" cy="924270"/>
          </a:xfrm>
        </p:spPr>
        <p:txBody>
          <a:bodyPr>
            <a:normAutofit/>
          </a:bodyPr>
          <a:lstStyle/>
          <a:p>
            <a:r>
              <a:rPr lang="fr-FR" dirty="0" err="1"/>
              <a:t>PSSession</a:t>
            </a:r>
            <a:endParaRPr lang="fr-FR" dirty="0"/>
          </a:p>
        </p:txBody>
      </p:sp>
      <p:sp>
        <p:nvSpPr>
          <p:cNvPr id="9" name="Titre 1">
            <a:extLst>
              <a:ext uri="{FF2B5EF4-FFF2-40B4-BE49-F238E27FC236}">
                <a16:creationId xmlns:a16="http://schemas.microsoft.com/office/drawing/2014/main" id="{56AD29D2-BDCB-4359-B714-8A94A8B034BD}"/>
              </a:ext>
            </a:extLst>
          </p:cNvPr>
          <p:cNvSpPr txBox="1">
            <a:spLocks/>
          </p:cNvSpPr>
          <p:nvPr>
            <p:custDataLst>
              <p:tags r:id="rId3"/>
            </p:custDataLst>
          </p:nvPr>
        </p:nvSpPr>
        <p:spPr bwMode="gray">
          <a:xfrm>
            <a:off x="349966" y="1929688"/>
            <a:ext cx="11558596" cy="92427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a:solidFill>
                  <a:schemeClr val="tx1"/>
                </a:solidFill>
              </a:rPr>
              <a:t>MultiHop</a:t>
            </a:r>
            <a:endParaRPr lang="fr-FR" dirty="0">
              <a:solidFill>
                <a:schemeClr val="tx1"/>
              </a:solidFill>
            </a:endParaRPr>
          </a:p>
        </p:txBody>
      </p:sp>
      <p:sp>
        <p:nvSpPr>
          <p:cNvPr id="7" name="Espace réservé du contenu 2">
            <a:extLst>
              <a:ext uri="{FF2B5EF4-FFF2-40B4-BE49-F238E27FC236}">
                <a16:creationId xmlns:a16="http://schemas.microsoft.com/office/drawing/2014/main" id="{31D79042-C144-40B1-A6CA-C5C845C6332F}"/>
              </a:ext>
            </a:extLst>
          </p:cNvPr>
          <p:cNvSpPr txBox="1">
            <a:spLocks/>
          </p:cNvSpPr>
          <p:nvPr>
            <p:custDataLst>
              <p:tags r:id="rId4"/>
            </p:custDataLst>
          </p:nvPr>
        </p:nvSpPr>
        <p:spPr>
          <a:xfrm>
            <a:off x="579442" y="2774485"/>
            <a:ext cx="10500613"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Il n’est par défaut pas possible d’utiliser une machine pour faire un « rebond » sur une autre avec les </a:t>
            </a:r>
            <a:r>
              <a:rPr lang="fr-FR" sz="2600" dirty="0" err="1"/>
              <a:t>PSSessions</a:t>
            </a:r>
            <a:endParaRPr lang="fr-FR" sz="2600" dirty="0"/>
          </a:p>
          <a:p>
            <a:endParaRPr lang="fr-FR" sz="2600" dirty="0"/>
          </a:p>
          <a:p>
            <a:endParaRPr lang="fr-FR" sz="2600" dirty="0"/>
          </a:p>
          <a:p>
            <a:endParaRPr lang="fr-FR" sz="2600" dirty="0"/>
          </a:p>
        </p:txBody>
      </p:sp>
      <p:grpSp>
        <p:nvGrpSpPr>
          <p:cNvPr id="11" name="Group 3" descr="This slide has three computers: a desktop, and two server computers. An arrow from the desktop to the first server demonstrates the delegation of credentials to that computer. An arrow from the first server to the second server has a not allowed icon, indicating that the credential cannot be delegated across the second connection.">
            <a:extLst>
              <a:ext uri="{FF2B5EF4-FFF2-40B4-BE49-F238E27FC236}">
                <a16:creationId xmlns:a16="http://schemas.microsoft.com/office/drawing/2014/main" id="{0A577348-1E7C-469C-81BB-DB267C60C20B}"/>
              </a:ext>
            </a:extLst>
          </p:cNvPr>
          <p:cNvGrpSpPr/>
          <p:nvPr>
            <p:custDataLst>
              <p:tags r:id="rId5"/>
            </p:custDataLst>
          </p:nvPr>
        </p:nvGrpSpPr>
        <p:grpSpPr>
          <a:xfrm>
            <a:off x="4276383" y="3429000"/>
            <a:ext cx="5688751" cy="3105132"/>
            <a:chOff x="950588" y="1542362"/>
            <a:chExt cx="7267994" cy="3967141"/>
          </a:xfrm>
        </p:grpSpPr>
        <p:pic>
          <p:nvPicPr>
            <p:cNvPr id="12" name="Picture 4">
              <a:extLst>
                <a:ext uri="{FF2B5EF4-FFF2-40B4-BE49-F238E27FC236}">
                  <a16:creationId xmlns:a16="http://schemas.microsoft.com/office/drawing/2014/main" id="{4BA2B85F-98C1-4654-809B-A440A26DCC5D}"/>
                </a:ext>
              </a:extLst>
            </p:cNvPr>
            <p:cNvPicPr>
              <a:picLocks noChangeAspect="1"/>
            </p:cNvPicPr>
            <p:nvPr/>
          </p:nvPicPr>
          <p:blipFill>
            <a:blip r:embed="rId7"/>
            <a:stretch>
              <a:fillRect/>
            </a:stretch>
          </p:blipFill>
          <p:spPr>
            <a:xfrm>
              <a:off x="7232388" y="3101374"/>
              <a:ext cx="829128" cy="2408129"/>
            </a:xfrm>
            <a:prstGeom prst="rect">
              <a:avLst/>
            </a:prstGeom>
          </p:spPr>
        </p:pic>
        <p:grpSp>
          <p:nvGrpSpPr>
            <p:cNvPr id="13" name="Group 5" descr="This slide shows three computers: a laptop and two server computers. An arrow from the laptop to the first server demonstrates the delegation of credentials to that computer. An arrow from the first server to the second shows a “not allowed” icon, indicating that the credential cannot be delegated across that second connection.&#10;&#10;">
              <a:extLst>
                <a:ext uri="{FF2B5EF4-FFF2-40B4-BE49-F238E27FC236}">
                  <a16:creationId xmlns:a16="http://schemas.microsoft.com/office/drawing/2014/main" id="{C89E66A9-9CDE-4E56-A9EB-7AA647DF384A}"/>
                </a:ext>
              </a:extLst>
            </p:cNvPr>
            <p:cNvGrpSpPr/>
            <p:nvPr/>
          </p:nvGrpSpPr>
          <p:grpSpPr>
            <a:xfrm>
              <a:off x="1531345" y="1542362"/>
              <a:ext cx="6687237" cy="2398750"/>
              <a:chOff x="1531345" y="1542362"/>
              <a:chExt cx="6687237" cy="2398750"/>
            </a:xfrm>
          </p:grpSpPr>
          <p:sp>
            <p:nvSpPr>
              <p:cNvPr id="16" name="Curved Down Arrow 8">
                <a:extLst>
                  <a:ext uri="{FF2B5EF4-FFF2-40B4-BE49-F238E27FC236}">
                    <a16:creationId xmlns:a16="http://schemas.microsoft.com/office/drawing/2014/main" id="{C9A33E98-7A26-46CF-BBD8-2DDDAFD3B232}"/>
                  </a:ext>
                </a:extLst>
              </p:cNvPr>
              <p:cNvSpPr/>
              <p:nvPr/>
            </p:nvSpPr>
            <p:spPr bwMode="auto">
              <a:xfrm>
                <a:off x="1531345" y="1861851"/>
                <a:ext cx="3095739" cy="1239523"/>
              </a:xfrm>
              <a:prstGeom prst="curvedDownArrow">
                <a:avLst/>
              </a:prstGeom>
              <a:solidFill>
                <a:srgbClr val="00B0F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7" name="Curved Down Arrow 9">
                <a:extLst>
                  <a:ext uri="{FF2B5EF4-FFF2-40B4-BE49-F238E27FC236}">
                    <a16:creationId xmlns:a16="http://schemas.microsoft.com/office/drawing/2014/main" id="{CC9003C2-0030-46B0-A4DF-8E75380BFEE2}"/>
                  </a:ext>
                </a:extLst>
              </p:cNvPr>
              <p:cNvSpPr/>
              <p:nvPr/>
            </p:nvSpPr>
            <p:spPr bwMode="auto">
              <a:xfrm>
                <a:off x="4779484" y="1782897"/>
                <a:ext cx="3095739" cy="1239523"/>
              </a:xfrm>
              <a:prstGeom prst="curvedDownArrow">
                <a:avLst/>
              </a:prstGeom>
              <a:solidFill>
                <a:srgbClr val="00B0F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8" name="Oval 10">
                <a:extLst>
                  <a:ext uri="{FF2B5EF4-FFF2-40B4-BE49-F238E27FC236}">
                    <a16:creationId xmlns:a16="http://schemas.microsoft.com/office/drawing/2014/main" id="{34862F14-1AB1-48D6-BEF6-C22E4CC59D27}"/>
                  </a:ext>
                </a:extLst>
              </p:cNvPr>
              <p:cNvSpPr/>
              <p:nvPr/>
            </p:nvSpPr>
            <p:spPr bwMode="auto">
              <a:xfrm>
                <a:off x="2663332" y="1597446"/>
                <a:ext cx="630712" cy="638978"/>
              </a:xfrm>
              <a:prstGeom prst="ellipse">
                <a:avLst/>
              </a:prstGeom>
              <a:solidFill>
                <a:srgbClr val="FFFF0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1</a:t>
                </a:r>
              </a:p>
            </p:txBody>
          </p:sp>
          <p:sp>
            <p:nvSpPr>
              <p:cNvPr id="19" name="Oval 11">
                <a:extLst>
                  <a:ext uri="{FF2B5EF4-FFF2-40B4-BE49-F238E27FC236}">
                    <a16:creationId xmlns:a16="http://schemas.microsoft.com/office/drawing/2014/main" id="{E581FC20-7975-4911-AC24-C4A9675C167D}"/>
                  </a:ext>
                </a:extLst>
              </p:cNvPr>
              <p:cNvSpPr/>
              <p:nvPr/>
            </p:nvSpPr>
            <p:spPr bwMode="auto">
              <a:xfrm>
                <a:off x="6011997" y="1542362"/>
                <a:ext cx="630712" cy="638978"/>
              </a:xfrm>
              <a:prstGeom prst="ellipse">
                <a:avLst/>
              </a:prstGeom>
              <a:solidFill>
                <a:srgbClr val="FFFF0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2</a:t>
                </a:r>
                <a:endParaRPr kumimoji="0" lang="en-US" sz="1800" b="1" i="0" u="none" strike="noStrike" cap="none" normalizeH="0" baseline="0" dirty="0">
                  <a:ln>
                    <a:noFill/>
                  </a:ln>
                  <a:solidFill>
                    <a:schemeClr val="tx1"/>
                  </a:solidFill>
                  <a:effectLst/>
                  <a:latin typeface="Verdana" pitchFamily="34" charset="0"/>
                </a:endParaRPr>
              </a:p>
            </p:txBody>
          </p:sp>
          <p:sp>
            <p:nvSpPr>
              <p:cNvPr id="20" name="&quot;No&quot; Symbol 12">
                <a:extLst>
                  <a:ext uri="{FF2B5EF4-FFF2-40B4-BE49-F238E27FC236}">
                    <a16:creationId xmlns:a16="http://schemas.microsoft.com/office/drawing/2014/main" id="{E9844648-AFDF-420A-942B-A636A059CC09}"/>
                  </a:ext>
                </a:extLst>
              </p:cNvPr>
              <p:cNvSpPr/>
              <p:nvPr/>
            </p:nvSpPr>
            <p:spPr bwMode="auto">
              <a:xfrm>
                <a:off x="7064187" y="2850776"/>
                <a:ext cx="1154395" cy="1090336"/>
              </a:xfrm>
              <a:prstGeom prst="noSmoking">
                <a:avLst/>
              </a:prstGeom>
              <a:solidFill>
                <a:srgbClr val="FF000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pic>
          <p:nvPicPr>
            <p:cNvPr id="14" name="Picture 6">
              <a:extLst>
                <a:ext uri="{FF2B5EF4-FFF2-40B4-BE49-F238E27FC236}">
                  <a16:creationId xmlns:a16="http://schemas.microsoft.com/office/drawing/2014/main" id="{4459F0CF-F276-4B49-BC4A-02C8D0564A10}"/>
                </a:ext>
              </a:extLst>
            </p:cNvPr>
            <p:cNvPicPr>
              <a:picLocks noChangeAspect="1"/>
            </p:cNvPicPr>
            <p:nvPr/>
          </p:nvPicPr>
          <p:blipFill>
            <a:blip r:embed="rId7"/>
            <a:stretch>
              <a:fillRect/>
            </a:stretch>
          </p:blipFill>
          <p:spPr>
            <a:xfrm>
              <a:off x="4244421" y="3101374"/>
              <a:ext cx="829128" cy="2408129"/>
            </a:xfrm>
            <a:prstGeom prst="rect">
              <a:avLst/>
            </a:prstGeom>
          </p:spPr>
        </p:pic>
        <p:pic>
          <p:nvPicPr>
            <p:cNvPr id="15" name="Picture 7">
              <a:extLst>
                <a:ext uri="{FF2B5EF4-FFF2-40B4-BE49-F238E27FC236}">
                  <a16:creationId xmlns:a16="http://schemas.microsoft.com/office/drawing/2014/main" id="{63BEE04E-9018-4842-AA56-F9F03B1537FC}"/>
                </a:ext>
              </a:extLst>
            </p:cNvPr>
            <p:cNvPicPr>
              <a:picLocks noChangeAspect="1"/>
            </p:cNvPicPr>
            <p:nvPr/>
          </p:nvPicPr>
          <p:blipFill>
            <a:blip r:embed="rId8"/>
            <a:stretch>
              <a:fillRect/>
            </a:stretch>
          </p:blipFill>
          <p:spPr>
            <a:xfrm>
              <a:off x="950588" y="3365779"/>
              <a:ext cx="1731414" cy="1536325"/>
            </a:xfrm>
            <a:prstGeom prst="rect">
              <a:avLst/>
            </a:prstGeom>
          </p:spPr>
        </p:pic>
      </p:grpSp>
      <p:sp>
        <p:nvSpPr>
          <p:cNvPr id="21" name="Espace réservé du pied de page 20">
            <a:extLst>
              <a:ext uri="{FF2B5EF4-FFF2-40B4-BE49-F238E27FC236}">
                <a16:creationId xmlns:a16="http://schemas.microsoft.com/office/drawing/2014/main" id="{0AF834FE-8ABA-4E35-94C0-BBA1EB07EAF9}"/>
              </a:ext>
            </a:extLst>
          </p:cNvPr>
          <p:cNvSpPr>
            <a:spLocks noGrp="1"/>
          </p:cNvSpPr>
          <p:nvPr>
            <p:ph type="ftr" sz="quarter" idx="11"/>
          </p:nvPr>
        </p:nvSpPr>
        <p:spPr/>
        <p:txBody>
          <a:bodyPr/>
          <a:lstStyle/>
          <a:p>
            <a:r>
              <a:rPr lang="en-US"/>
              <a:t>Stella Roulière</a:t>
            </a:r>
            <a:endParaRPr lang="en-US" dirty="0"/>
          </a:p>
        </p:txBody>
      </p:sp>
      <p:sp>
        <p:nvSpPr>
          <p:cNvPr id="22" name="Espace réservé du numéro de diapositive 21">
            <a:extLst>
              <a:ext uri="{FF2B5EF4-FFF2-40B4-BE49-F238E27FC236}">
                <a16:creationId xmlns:a16="http://schemas.microsoft.com/office/drawing/2014/main" id="{9C0A4ABE-9374-4472-BD3B-D8C2C3108CFB}"/>
              </a:ext>
            </a:extLst>
          </p:cNvPr>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185047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Administration à distance</a:t>
            </a:r>
          </a:p>
        </p:txBody>
      </p:sp>
      <p:sp>
        <p:nvSpPr>
          <p:cNvPr id="8" name="Titre 1">
            <a:extLst>
              <a:ext uri="{FF2B5EF4-FFF2-40B4-BE49-F238E27FC236}">
                <a16:creationId xmlns:a16="http://schemas.microsoft.com/office/drawing/2014/main" id="{A92B4FEC-D728-49CE-AF97-C58A64047AF7}"/>
              </a:ext>
            </a:extLst>
          </p:cNvPr>
          <p:cNvSpPr>
            <a:spLocks noGrp="1"/>
          </p:cNvSpPr>
          <p:nvPr>
            <p:ph type="title"/>
            <p:custDataLst>
              <p:tags r:id="rId2"/>
            </p:custDataLst>
          </p:nvPr>
        </p:nvSpPr>
        <p:spPr>
          <a:xfrm>
            <a:off x="633404" y="935956"/>
            <a:ext cx="11558596" cy="924270"/>
          </a:xfrm>
        </p:spPr>
        <p:txBody>
          <a:bodyPr>
            <a:normAutofit/>
          </a:bodyPr>
          <a:lstStyle/>
          <a:p>
            <a:r>
              <a:rPr lang="fr-FR" dirty="0"/>
              <a:t>Le Remoting</a:t>
            </a:r>
          </a:p>
        </p:txBody>
      </p:sp>
      <p:sp>
        <p:nvSpPr>
          <p:cNvPr id="4" name="Titre 1">
            <a:extLst>
              <a:ext uri="{FF2B5EF4-FFF2-40B4-BE49-F238E27FC236}">
                <a16:creationId xmlns:a16="http://schemas.microsoft.com/office/drawing/2014/main" id="{1D378460-2540-4B0E-BAF0-752689BD43E2}"/>
              </a:ext>
            </a:extLst>
          </p:cNvPr>
          <p:cNvSpPr txBox="1">
            <a:spLocks/>
          </p:cNvSpPr>
          <p:nvPr>
            <p:custDataLst>
              <p:tags r:id="rId3"/>
            </p:custDataLst>
          </p:nvPr>
        </p:nvSpPr>
        <p:spPr bwMode="gray">
          <a:xfrm>
            <a:off x="561110" y="1995052"/>
            <a:ext cx="11558596" cy="92427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err="1">
                <a:solidFill>
                  <a:schemeClr val="tx1"/>
                </a:solidFill>
              </a:rPr>
              <a:t>PSSession</a:t>
            </a:r>
            <a:r>
              <a:rPr lang="fr-FR" dirty="0">
                <a:solidFill>
                  <a:schemeClr val="tx1"/>
                </a:solidFill>
              </a:rPr>
              <a:t> et import de modules</a:t>
            </a:r>
          </a:p>
        </p:txBody>
      </p:sp>
      <p:sp>
        <p:nvSpPr>
          <p:cNvPr id="3" name="Espace réservé du contenu 2">
            <a:extLst>
              <a:ext uri="{FF2B5EF4-FFF2-40B4-BE49-F238E27FC236}">
                <a16:creationId xmlns:a16="http://schemas.microsoft.com/office/drawing/2014/main" id="{E8BE03CA-9D50-45DD-A270-68A0BDC307C0}"/>
              </a:ext>
            </a:extLst>
          </p:cNvPr>
          <p:cNvSpPr txBox="1">
            <a:spLocks/>
          </p:cNvSpPr>
          <p:nvPr>
            <p:custDataLst>
              <p:tags r:id="rId4"/>
            </p:custDataLst>
          </p:nvPr>
        </p:nvSpPr>
        <p:spPr>
          <a:xfrm>
            <a:off x="434950" y="2627710"/>
            <a:ext cx="10500613"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On peut importer des modules d’une session distante pour utiliser ses commandes dans la session locale. Cela permet de limiter l’installation de modules sur le parc</a:t>
            </a:r>
          </a:p>
          <a:p>
            <a:endParaRPr lang="fr-FR" sz="2600" dirty="0"/>
          </a:p>
          <a:p>
            <a:endParaRPr lang="fr-FR" sz="2600" dirty="0"/>
          </a:p>
          <a:p>
            <a:endParaRPr lang="fr-FR" sz="2600" dirty="0"/>
          </a:p>
          <a:p>
            <a:endParaRPr lang="fr-FR" sz="2600" dirty="0"/>
          </a:p>
        </p:txBody>
      </p:sp>
      <p:sp>
        <p:nvSpPr>
          <p:cNvPr id="6" name="Espace réservé du contenu 2">
            <a:extLst>
              <a:ext uri="{FF2B5EF4-FFF2-40B4-BE49-F238E27FC236}">
                <a16:creationId xmlns:a16="http://schemas.microsoft.com/office/drawing/2014/main" id="{B0938C1D-E411-4AFA-AA52-E89AA55719D9}"/>
              </a:ext>
            </a:extLst>
          </p:cNvPr>
          <p:cNvSpPr txBox="1">
            <a:spLocks/>
          </p:cNvSpPr>
          <p:nvPr>
            <p:custDataLst>
              <p:tags r:id="rId5"/>
            </p:custDataLst>
          </p:nvPr>
        </p:nvSpPr>
        <p:spPr>
          <a:xfrm>
            <a:off x="585952" y="3741490"/>
            <a:ext cx="11474737" cy="3562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rgbClr val="FF0000"/>
                </a:solidFill>
              </a:rPr>
              <a:t>$</a:t>
            </a:r>
            <a:r>
              <a:rPr lang="fr-FR" b="1" dirty="0" err="1">
                <a:solidFill>
                  <a:srgbClr val="FF0000"/>
                </a:solidFill>
              </a:rPr>
              <a:t>cred</a:t>
            </a:r>
            <a:r>
              <a:rPr lang="fr-FR" b="1" dirty="0">
                <a:solidFill>
                  <a:srgbClr val="FF0000"/>
                </a:solidFill>
              </a:rPr>
              <a:t> </a:t>
            </a:r>
            <a:r>
              <a:rPr lang="fr-FR" dirty="0"/>
              <a:t>= </a:t>
            </a:r>
            <a:r>
              <a:rPr lang="fr-FR" dirty="0" err="1"/>
              <a:t>get-credential</a:t>
            </a:r>
            <a:endParaRPr lang="fr-FR" dirty="0"/>
          </a:p>
          <a:p>
            <a:pPr marL="0" indent="0">
              <a:buNone/>
            </a:pPr>
            <a:r>
              <a:rPr lang="fr-FR" dirty="0"/>
              <a:t>PS &gt; </a:t>
            </a:r>
            <a:r>
              <a:rPr lang="fr-FR" b="1" dirty="0">
                <a:solidFill>
                  <a:schemeClr val="accent2"/>
                </a:solidFill>
              </a:rPr>
              <a:t>$</a:t>
            </a:r>
            <a:r>
              <a:rPr lang="fr-FR" b="1" dirty="0" err="1">
                <a:solidFill>
                  <a:schemeClr val="accent2"/>
                </a:solidFill>
              </a:rPr>
              <a:t>SessionAD</a:t>
            </a:r>
            <a:r>
              <a:rPr lang="fr-FR" b="1" dirty="0">
                <a:solidFill>
                  <a:schemeClr val="accent2"/>
                </a:solidFill>
              </a:rPr>
              <a:t> </a:t>
            </a:r>
            <a:r>
              <a:rPr lang="fr-FR" dirty="0"/>
              <a:t>= </a:t>
            </a:r>
            <a:r>
              <a:rPr lang="fr-FR" b="1" dirty="0">
                <a:solidFill>
                  <a:schemeClr val="accent5">
                    <a:lumMod val="75000"/>
                  </a:schemeClr>
                </a:solidFill>
              </a:rPr>
              <a:t>New-</a:t>
            </a:r>
            <a:r>
              <a:rPr lang="fr-FR" b="1" dirty="0" err="1">
                <a:solidFill>
                  <a:schemeClr val="accent5">
                    <a:lumMod val="75000"/>
                  </a:schemeClr>
                </a:solidFill>
              </a:rPr>
              <a:t>PSSession</a:t>
            </a:r>
            <a:r>
              <a:rPr lang="fr-FR" b="1" dirty="0">
                <a:solidFill>
                  <a:schemeClr val="accent5">
                    <a:lumMod val="75000"/>
                  </a:schemeClr>
                </a:solidFill>
              </a:rPr>
              <a:t> </a:t>
            </a:r>
            <a:r>
              <a:rPr lang="fr-FR" b="1" dirty="0">
                <a:solidFill>
                  <a:schemeClr val="accent5">
                    <a:lumMod val="50000"/>
                  </a:schemeClr>
                </a:solidFill>
              </a:rPr>
              <a:t>-</a:t>
            </a:r>
            <a:r>
              <a:rPr lang="fr-FR" b="1" dirty="0" err="1">
                <a:solidFill>
                  <a:schemeClr val="accent5">
                    <a:lumMod val="50000"/>
                  </a:schemeClr>
                </a:solidFill>
              </a:rPr>
              <a:t>Computername</a:t>
            </a:r>
            <a:r>
              <a:rPr lang="fr-FR" b="1" dirty="0">
                <a:solidFill>
                  <a:schemeClr val="accent5">
                    <a:lumMod val="50000"/>
                  </a:schemeClr>
                </a:solidFill>
              </a:rPr>
              <a:t> </a:t>
            </a:r>
            <a:r>
              <a:rPr lang="fr-FR" b="1" dirty="0">
                <a:solidFill>
                  <a:srgbClr val="7030A0"/>
                </a:solidFill>
              </a:rPr>
              <a:t>AD –</a:t>
            </a:r>
            <a:r>
              <a:rPr lang="fr-FR" b="1" dirty="0" err="1">
                <a:solidFill>
                  <a:srgbClr val="7030A0"/>
                </a:solidFill>
              </a:rPr>
              <a:t>credential</a:t>
            </a:r>
            <a:r>
              <a:rPr lang="fr-FR" b="1" dirty="0">
                <a:solidFill>
                  <a:srgbClr val="7030A0"/>
                </a:solidFill>
              </a:rPr>
              <a:t> (</a:t>
            </a:r>
            <a:r>
              <a:rPr lang="fr-FR" b="1" dirty="0" err="1">
                <a:solidFill>
                  <a:srgbClr val="7030A0"/>
                </a:solidFill>
              </a:rPr>
              <a:t>get-credential</a:t>
            </a:r>
            <a:r>
              <a:rPr lang="fr-FR" b="1" dirty="0">
                <a:solidFill>
                  <a:srgbClr val="7030A0"/>
                </a:solidFill>
              </a:rPr>
              <a:t>) ou </a:t>
            </a:r>
            <a:r>
              <a:rPr lang="fr-FR" b="1" dirty="0">
                <a:solidFill>
                  <a:srgbClr val="FF0000"/>
                </a:solidFill>
              </a:rPr>
              <a:t>$</a:t>
            </a:r>
            <a:r>
              <a:rPr lang="fr-FR" b="1" dirty="0" err="1">
                <a:solidFill>
                  <a:srgbClr val="FF0000"/>
                </a:solidFill>
              </a:rPr>
              <a:t>cred</a:t>
            </a:r>
            <a:endParaRPr lang="fr-FR" b="1" dirty="0">
              <a:solidFill>
                <a:srgbClr val="FF0000"/>
              </a:solidFill>
            </a:endParaRPr>
          </a:p>
          <a:p>
            <a:pPr marL="0" indent="0">
              <a:buNone/>
            </a:pPr>
            <a:r>
              <a:rPr lang="fr-FR" dirty="0"/>
              <a:t>PS &gt; </a:t>
            </a:r>
            <a:r>
              <a:rPr lang="fr-FR" b="1" dirty="0" err="1">
                <a:solidFill>
                  <a:schemeClr val="accent5">
                    <a:lumMod val="75000"/>
                  </a:schemeClr>
                </a:solidFill>
              </a:rPr>
              <a:t>Get</a:t>
            </a:r>
            <a:r>
              <a:rPr lang="fr-FR" b="1" dirty="0">
                <a:solidFill>
                  <a:schemeClr val="accent5">
                    <a:lumMod val="75000"/>
                  </a:schemeClr>
                </a:solidFill>
              </a:rPr>
              <a:t>-Module </a:t>
            </a:r>
            <a:r>
              <a:rPr lang="fr-FR" b="1" dirty="0">
                <a:solidFill>
                  <a:schemeClr val="accent5">
                    <a:lumMod val="50000"/>
                  </a:schemeClr>
                </a:solidFill>
              </a:rPr>
              <a:t>-</a:t>
            </a:r>
            <a:r>
              <a:rPr lang="fr-FR" b="1" dirty="0" err="1">
                <a:solidFill>
                  <a:schemeClr val="accent5">
                    <a:lumMod val="50000"/>
                  </a:schemeClr>
                </a:solidFill>
              </a:rPr>
              <a:t>PSSession</a:t>
            </a:r>
            <a:r>
              <a:rPr lang="fr-FR" b="1" dirty="0">
                <a:solidFill>
                  <a:schemeClr val="accent5">
                    <a:lumMod val="50000"/>
                  </a:schemeClr>
                </a:solidFill>
              </a:rPr>
              <a:t> </a:t>
            </a:r>
            <a:r>
              <a:rPr lang="fr-FR" b="1" dirty="0">
                <a:solidFill>
                  <a:schemeClr val="accent2"/>
                </a:solidFill>
              </a:rPr>
              <a:t>$</a:t>
            </a:r>
            <a:r>
              <a:rPr lang="fr-FR" b="1" dirty="0" err="1">
                <a:solidFill>
                  <a:schemeClr val="accent2"/>
                </a:solidFill>
              </a:rPr>
              <a:t>SessionAD</a:t>
            </a:r>
            <a:r>
              <a:rPr lang="fr-FR" b="1" dirty="0">
                <a:solidFill>
                  <a:schemeClr val="accent2"/>
                </a:solidFill>
              </a:rPr>
              <a:t> </a:t>
            </a:r>
            <a:r>
              <a:rPr lang="fr-FR" b="1" dirty="0">
                <a:solidFill>
                  <a:schemeClr val="accent5">
                    <a:lumMod val="50000"/>
                  </a:schemeClr>
                </a:solidFill>
              </a:rPr>
              <a:t>-</a:t>
            </a:r>
            <a:r>
              <a:rPr lang="fr-FR" b="1" dirty="0" err="1">
                <a:solidFill>
                  <a:schemeClr val="accent5">
                    <a:lumMod val="50000"/>
                  </a:schemeClr>
                </a:solidFill>
              </a:rPr>
              <a:t>ListAvailable</a:t>
            </a:r>
            <a:endParaRPr lang="fr-FR" b="1" dirty="0">
              <a:solidFill>
                <a:srgbClr val="7030A0"/>
              </a:solidFill>
            </a:endParaRPr>
          </a:p>
          <a:p>
            <a:pPr marL="0" indent="0">
              <a:buNone/>
            </a:pPr>
            <a:r>
              <a:rPr lang="fr-FR" dirty="0"/>
              <a:t>PS &gt; </a:t>
            </a:r>
            <a:r>
              <a:rPr lang="fr-FR" b="1" dirty="0">
                <a:solidFill>
                  <a:schemeClr val="accent5">
                    <a:lumMod val="75000"/>
                  </a:schemeClr>
                </a:solidFill>
              </a:rPr>
              <a:t>Import-Module </a:t>
            </a:r>
            <a:r>
              <a:rPr lang="fr-FR" b="1" dirty="0">
                <a:solidFill>
                  <a:schemeClr val="accent5">
                    <a:lumMod val="50000"/>
                  </a:schemeClr>
                </a:solidFill>
              </a:rPr>
              <a:t>-</a:t>
            </a:r>
            <a:r>
              <a:rPr lang="fr-FR" b="1" dirty="0" err="1">
                <a:solidFill>
                  <a:schemeClr val="accent5">
                    <a:lumMod val="50000"/>
                  </a:schemeClr>
                </a:solidFill>
              </a:rPr>
              <a:t>PSSession</a:t>
            </a:r>
            <a:r>
              <a:rPr lang="fr-FR" b="1" dirty="0">
                <a:solidFill>
                  <a:schemeClr val="accent5">
                    <a:lumMod val="50000"/>
                  </a:schemeClr>
                </a:solidFill>
              </a:rPr>
              <a:t> </a:t>
            </a:r>
            <a:r>
              <a:rPr lang="fr-FR" b="1" dirty="0">
                <a:solidFill>
                  <a:schemeClr val="accent2"/>
                </a:solidFill>
              </a:rPr>
              <a:t>$</a:t>
            </a:r>
            <a:r>
              <a:rPr lang="fr-FR" b="1" dirty="0" err="1">
                <a:solidFill>
                  <a:schemeClr val="accent2"/>
                </a:solidFill>
              </a:rPr>
              <a:t>SessionAD</a:t>
            </a:r>
            <a:r>
              <a:rPr lang="fr-FR" b="1" dirty="0">
                <a:solidFill>
                  <a:schemeClr val="accent2"/>
                </a:solidFill>
              </a:rPr>
              <a:t> </a:t>
            </a:r>
            <a:r>
              <a:rPr lang="fr-FR" b="1" dirty="0">
                <a:solidFill>
                  <a:schemeClr val="accent5">
                    <a:lumMod val="50000"/>
                  </a:schemeClr>
                </a:solidFill>
              </a:rPr>
              <a:t>–</a:t>
            </a:r>
            <a:r>
              <a:rPr lang="fr-FR" b="1" dirty="0" err="1">
                <a:solidFill>
                  <a:schemeClr val="accent5">
                    <a:lumMod val="50000"/>
                  </a:schemeClr>
                </a:solidFill>
              </a:rPr>
              <a:t>name</a:t>
            </a:r>
            <a:r>
              <a:rPr lang="fr-FR" b="1" dirty="0">
                <a:solidFill>
                  <a:schemeClr val="accent5">
                    <a:lumMod val="50000"/>
                  </a:schemeClr>
                </a:solidFill>
              </a:rPr>
              <a:t> </a:t>
            </a:r>
            <a:r>
              <a:rPr lang="fr-FR" b="1" dirty="0">
                <a:solidFill>
                  <a:srgbClr val="7030A0"/>
                </a:solidFill>
              </a:rPr>
              <a:t>ActiveDirectory</a:t>
            </a:r>
            <a:r>
              <a:rPr lang="fr-FR" dirty="0"/>
              <a:t> </a:t>
            </a:r>
            <a:r>
              <a:rPr lang="fr-FR" b="1" dirty="0">
                <a:solidFill>
                  <a:schemeClr val="accent5">
                    <a:lumMod val="50000"/>
                  </a:schemeClr>
                </a:solidFill>
              </a:rPr>
              <a:t>–</a:t>
            </a:r>
            <a:r>
              <a:rPr lang="fr-FR" b="1" dirty="0" err="1">
                <a:solidFill>
                  <a:schemeClr val="accent5">
                    <a:lumMod val="50000"/>
                  </a:schemeClr>
                </a:solidFill>
              </a:rPr>
              <a:t>Prefix</a:t>
            </a:r>
            <a:r>
              <a:rPr lang="fr-FR" b="1" dirty="0">
                <a:solidFill>
                  <a:schemeClr val="accent5">
                    <a:lumMod val="50000"/>
                  </a:schemeClr>
                </a:solidFill>
              </a:rPr>
              <a:t> </a:t>
            </a:r>
            <a:r>
              <a:rPr lang="fr-FR" b="1" dirty="0">
                <a:solidFill>
                  <a:srgbClr val="7030A0"/>
                </a:solidFill>
              </a:rPr>
              <a:t>DC</a:t>
            </a:r>
          </a:p>
          <a:p>
            <a:pPr marL="0" indent="0">
              <a:buNone/>
            </a:pPr>
            <a:r>
              <a:rPr lang="fr-FR" dirty="0"/>
              <a:t>PS &gt; </a:t>
            </a:r>
            <a:r>
              <a:rPr lang="fr-FR" b="1" dirty="0">
                <a:solidFill>
                  <a:schemeClr val="accent5">
                    <a:lumMod val="75000"/>
                  </a:schemeClr>
                </a:solidFill>
              </a:rPr>
              <a:t>Help </a:t>
            </a:r>
            <a:r>
              <a:rPr lang="fr-FR" b="1" dirty="0" err="1">
                <a:solidFill>
                  <a:srgbClr val="7030A0"/>
                </a:solidFill>
              </a:rPr>
              <a:t>Get-DCADUser</a:t>
            </a:r>
            <a:endParaRPr lang="fr-FR" b="1" dirty="0">
              <a:solidFill>
                <a:srgbClr val="7030A0"/>
              </a:solidFill>
            </a:endParaRPr>
          </a:p>
          <a:p>
            <a:pPr marL="0" indent="0">
              <a:buNone/>
            </a:pPr>
            <a:r>
              <a:rPr lang="fr-FR" dirty="0"/>
              <a:t>PS &gt; </a:t>
            </a:r>
            <a:r>
              <a:rPr lang="fr-FR" b="1" dirty="0" err="1">
                <a:solidFill>
                  <a:schemeClr val="accent5">
                    <a:lumMod val="75000"/>
                  </a:schemeClr>
                </a:solidFill>
              </a:rPr>
              <a:t>Get-DCADUser</a:t>
            </a:r>
            <a:r>
              <a:rPr lang="fr-FR" b="1" dirty="0">
                <a:solidFill>
                  <a:schemeClr val="accent5">
                    <a:lumMod val="75000"/>
                  </a:schemeClr>
                </a:solidFill>
              </a:rPr>
              <a:t> </a:t>
            </a:r>
            <a:r>
              <a:rPr lang="fr-FR" b="1" dirty="0">
                <a:solidFill>
                  <a:schemeClr val="accent5">
                    <a:lumMod val="50000"/>
                  </a:schemeClr>
                </a:solidFill>
              </a:rPr>
              <a:t>–</a:t>
            </a:r>
            <a:r>
              <a:rPr lang="fr-FR" b="1" dirty="0" err="1">
                <a:solidFill>
                  <a:schemeClr val="accent5">
                    <a:lumMod val="50000"/>
                  </a:schemeClr>
                </a:solidFill>
              </a:rPr>
              <a:t>Filter</a:t>
            </a:r>
            <a:r>
              <a:rPr lang="fr-FR" b="1" dirty="0">
                <a:solidFill>
                  <a:schemeClr val="accent5">
                    <a:lumMod val="75000"/>
                  </a:schemeClr>
                </a:solidFill>
              </a:rPr>
              <a:t> </a:t>
            </a:r>
            <a:r>
              <a:rPr lang="fr-FR" b="1" dirty="0">
                <a:solidFill>
                  <a:srgbClr val="7030A0"/>
                </a:solidFill>
              </a:rPr>
              <a:t>*</a:t>
            </a:r>
            <a:endParaRPr lang="fr-FR" dirty="0">
              <a:solidFill>
                <a:srgbClr val="7030A0"/>
              </a:solidFill>
            </a:endParaRPr>
          </a:p>
          <a:p>
            <a:pPr marL="0" indent="0">
              <a:buNone/>
            </a:pPr>
            <a:endParaRPr lang="fr-FR" dirty="0">
              <a:solidFill>
                <a:srgbClr val="7030A0"/>
              </a:solidFill>
            </a:endParaRPr>
          </a:p>
          <a:p>
            <a:endParaRPr lang="fr-FR" dirty="0"/>
          </a:p>
          <a:p>
            <a:pPr marL="0" indent="0">
              <a:buNone/>
            </a:pPr>
            <a:endParaRPr lang="fr-FR" dirty="0"/>
          </a:p>
          <a:p>
            <a:pPr marL="0" indent="0">
              <a:buNone/>
            </a:pPr>
            <a:endParaRPr lang="fr-FR" b="1" dirty="0">
              <a:solidFill>
                <a:srgbClr val="7030A0"/>
              </a:solidFill>
            </a:endParaRPr>
          </a:p>
          <a:p>
            <a:pPr marL="0" indent="0">
              <a:buNone/>
            </a:pPr>
            <a:endParaRPr lang="fr-FR" b="1" dirty="0">
              <a:solidFill>
                <a:srgbClr val="7030A0"/>
              </a:solidFill>
            </a:endParaRPr>
          </a:p>
          <a:p>
            <a:pPr marL="0" indent="0">
              <a:buNone/>
            </a:pPr>
            <a:endParaRPr lang="fr-FR" dirty="0">
              <a:solidFill>
                <a:srgbClr val="7030A0"/>
              </a:solidFill>
            </a:endParaRPr>
          </a:p>
          <a:p>
            <a:pPr marL="0" indent="0">
              <a:buNone/>
            </a:pPr>
            <a:endParaRPr lang="fr-FR" dirty="0">
              <a:solidFill>
                <a:srgbClr val="7030A0"/>
              </a:solidFill>
            </a:endParaRPr>
          </a:p>
        </p:txBody>
      </p:sp>
      <p:sp>
        <p:nvSpPr>
          <p:cNvPr id="9" name="Espace réservé du pied de page 8">
            <a:extLst>
              <a:ext uri="{FF2B5EF4-FFF2-40B4-BE49-F238E27FC236}">
                <a16:creationId xmlns:a16="http://schemas.microsoft.com/office/drawing/2014/main" id="{090CC098-A24F-42D0-A5A6-A55D1EE0DE37}"/>
              </a:ext>
            </a:extLst>
          </p:cNvPr>
          <p:cNvSpPr>
            <a:spLocks noGrp="1"/>
          </p:cNvSpPr>
          <p:nvPr>
            <p:ph type="ftr" sz="quarter" idx="11"/>
          </p:nvPr>
        </p:nvSpPr>
        <p:spPr/>
        <p:txBody>
          <a:bodyPr/>
          <a:lstStyle/>
          <a:p>
            <a:r>
              <a:rPr lang="en-US"/>
              <a:t>Stella Roulière</a:t>
            </a:r>
            <a:endParaRPr lang="en-US" dirty="0"/>
          </a:p>
        </p:txBody>
      </p:sp>
      <p:sp>
        <p:nvSpPr>
          <p:cNvPr id="10" name="Espace réservé du numéro de diapositive 9">
            <a:extLst>
              <a:ext uri="{FF2B5EF4-FFF2-40B4-BE49-F238E27FC236}">
                <a16:creationId xmlns:a16="http://schemas.microsoft.com/office/drawing/2014/main" id="{40D4BA91-4887-4D41-9E43-7F41A8022497}"/>
              </a:ext>
            </a:extLst>
          </p:cNvPr>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3496812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2ABEDBC-5000-42B1-BBC7-E376B30744DD}"/>
              </a:ext>
            </a:extLst>
          </p:cNvPr>
          <p:cNvSpPr>
            <a:spLocks noGrp="1"/>
          </p:cNvSpPr>
          <p:nvPr>
            <p:ph type="ctrTitle"/>
            <p:custDataLst>
              <p:tags r:id="rId1"/>
            </p:custDataLst>
          </p:nvPr>
        </p:nvSpPr>
        <p:spPr>
          <a:xfrm>
            <a:off x="1524000" y="1122363"/>
            <a:ext cx="9144000" cy="2387600"/>
          </a:xfrm>
        </p:spPr>
        <p:txBody>
          <a:bodyPr/>
          <a:lstStyle/>
          <a:p>
            <a:pPr algn="ctr"/>
            <a:r>
              <a:rPr lang="fr-FR" dirty="0"/>
              <a:t>Initiation au Scripting avec PowerShell</a:t>
            </a:r>
          </a:p>
        </p:txBody>
      </p:sp>
      <p:sp>
        <p:nvSpPr>
          <p:cNvPr id="7" name="Sous-titre 2">
            <a:extLst>
              <a:ext uri="{FF2B5EF4-FFF2-40B4-BE49-F238E27FC236}">
                <a16:creationId xmlns:a16="http://schemas.microsoft.com/office/drawing/2014/main" id="{E1FFEA76-D83D-43CD-A693-FC6F60E64C8B}"/>
              </a:ext>
            </a:extLst>
          </p:cNvPr>
          <p:cNvSpPr>
            <a:spLocks noGrp="1"/>
          </p:cNvSpPr>
          <p:nvPr>
            <p:ph type="subTitle" idx="1"/>
            <p:custDataLst>
              <p:tags r:id="rId2"/>
            </p:custDataLst>
          </p:nvPr>
        </p:nvSpPr>
        <p:spPr>
          <a:xfrm>
            <a:off x="2895600" y="4026831"/>
            <a:ext cx="9144000" cy="1655762"/>
          </a:xfrm>
        </p:spPr>
        <p:txBody>
          <a:bodyPr/>
          <a:lstStyle/>
          <a:p>
            <a:r>
              <a:rPr lang="fr-FR" dirty="0"/>
              <a:t>Module 5 – Outils pour le Scripting</a:t>
            </a:r>
          </a:p>
          <a:p>
            <a:endParaRPr lang="fr-FR" dirty="0"/>
          </a:p>
        </p:txBody>
      </p:sp>
    </p:spTree>
    <p:extLst>
      <p:ext uri="{BB962C8B-B14F-4D97-AF65-F5344CB8AC3E}">
        <p14:creationId xmlns:p14="http://schemas.microsoft.com/office/powerpoint/2010/main" val="2977206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Outils pour le Scripting</a:t>
            </a:r>
          </a:p>
        </p:txBody>
      </p:sp>
      <p:sp>
        <p:nvSpPr>
          <p:cNvPr id="8" name="Titre 1">
            <a:extLst>
              <a:ext uri="{FF2B5EF4-FFF2-40B4-BE49-F238E27FC236}">
                <a16:creationId xmlns:a16="http://schemas.microsoft.com/office/drawing/2014/main" id="{A92B4FEC-D728-49CE-AF97-C58A64047AF7}"/>
              </a:ext>
            </a:extLst>
          </p:cNvPr>
          <p:cNvSpPr>
            <a:spLocks noGrp="1"/>
          </p:cNvSpPr>
          <p:nvPr>
            <p:ph type="title"/>
            <p:custDataLst>
              <p:tags r:id="rId2"/>
            </p:custDataLst>
          </p:nvPr>
        </p:nvSpPr>
        <p:spPr>
          <a:xfrm>
            <a:off x="633404" y="935956"/>
            <a:ext cx="11558596" cy="924270"/>
          </a:xfrm>
        </p:spPr>
        <p:txBody>
          <a:bodyPr>
            <a:normAutofit/>
          </a:bodyPr>
          <a:lstStyle/>
          <a:p>
            <a:r>
              <a:rPr lang="fr-FR" dirty="0"/>
              <a:t>Les modules</a:t>
            </a:r>
          </a:p>
        </p:txBody>
      </p:sp>
      <p:sp>
        <p:nvSpPr>
          <p:cNvPr id="3" name="Espace réservé du contenu 2">
            <a:extLst>
              <a:ext uri="{FF2B5EF4-FFF2-40B4-BE49-F238E27FC236}">
                <a16:creationId xmlns:a16="http://schemas.microsoft.com/office/drawing/2014/main" id="{572F3225-6A8D-4494-B8F5-015DDBF1B3D4}"/>
              </a:ext>
            </a:extLst>
          </p:cNvPr>
          <p:cNvSpPr txBox="1">
            <a:spLocks/>
          </p:cNvSpPr>
          <p:nvPr>
            <p:custDataLst>
              <p:tags r:id="rId3"/>
            </p:custDataLst>
          </p:nvPr>
        </p:nvSpPr>
        <p:spPr>
          <a:xfrm>
            <a:off x="633404" y="2568673"/>
            <a:ext cx="10500613"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PowerShell est un Shell modulaire</a:t>
            </a:r>
          </a:p>
          <a:p>
            <a:pPr lvl="1"/>
            <a:r>
              <a:rPr lang="fr-FR" sz="2000" dirty="0"/>
              <a:t>Toutes les commandes ne sont pas embarquées directement au lancement du Shell</a:t>
            </a:r>
          </a:p>
          <a:p>
            <a:r>
              <a:rPr lang="fr-FR" sz="2600" dirty="0"/>
              <a:t>On peut ajouter des commandes au travers l’installation ou l’import de modules</a:t>
            </a:r>
          </a:p>
          <a:p>
            <a:endParaRPr lang="fr-FR" sz="2600" dirty="0"/>
          </a:p>
          <a:p>
            <a:r>
              <a:rPr lang="fr-FR" sz="2600" dirty="0"/>
              <a:t>Il y a plusieurs possibilités :</a:t>
            </a:r>
          </a:p>
          <a:p>
            <a:pPr lvl="1"/>
            <a:r>
              <a:rPr lang="fr-FR" sz="2000" dirty="0"/>
              <a:t>Nouveau module  installé suite à l’ajout d’une fonctionnalité Windows</a:t>
            </a:r>
          </a:p>
          <a:p>
            <a:pPr lvl="1"/>
            <a:r>
              <a:rPr lang="fr-FR" sz="2000" dirty="0"/>
              <a:t>Module obtenu depuis </a:t>
            </a:r>
            <a:r>
              <a:rPr lang="fr-FR" sz="2000" dirty="0" err="1"/>
              <a:t>PSGallery</a:t>
            </a:r>
            <a:endParaRPr lang="fr-FR" sz="2000" dirty="0"/>
          </a:p>
          <a:p>
            <a:pPr lvl="1"/>
            <a:r>
              <a:rPr lang="fr-FR" sz="2000" dirty="0"/>
              <a:t>Module créé par un utilisateur</a:t>
            </a:r>
          </a:p>
          <a:p>
            <a:pPr lvl="1"/>
            <a:endParaRPr lang="en-US" sz="2000" dirty="0"/>
          </a:p>
        </p:txBody>
      </p:sp>
      <p:sp>
        <p:nvSpPr>
          <p:cNvPr id="5" name="Espace réservé du pied de page 4">
            <a:extLst>
              <a:ext uri="{FF2B5EF4-FFF2-40B4-BE49-F238E27FC236}">
                <a16:creationId xmlns:a16="http://schemas.microsoft.com/office/drawing/2014/main" id="{58800C1D-0EE1-4B96-B274-F617604A0C75}"/>
              </a:ext>
            </a:extLst>
          </p:cNvPr>
          <p:cNvSpPr>
            <a:spLocks noGrp="1"/>
          </p:cNvSpPr>
          <p:nvPr>
            <p:ph type="ftr" sz="quarter" idx="11"/>
          </p:nvPr>
        </p:nvSpPr>
        <p:spPr/>
        <p:txBody>
          <a:bodyPr/>
          <a:lstStyle/>
          <a:p>
            <a:r>
              <a:rPr lang="en-US"/>
              <a:t>Stella Roulière</a:t>
            </a:r>
            <a:endParaRPr lang="en-US" dirty="0"/>
          </a:p>
        </p:txBody>
      </p:sp>
      <p:sp>
        <p:nvSpPr>
          <p:cNvPr id="6" name="Espace réservé du numéro de diapositive 5">
            <a:extLst>
              <a:ext uri="{FF2B5EF4-FFF2-40B4-BE49-F238E27FC236}">
                <a16:creationId xmlns:a16="http://schemas.microsoft.com/office/drawing/2014/main" id="{1CEF4279-3BAA-494B-97E5-63D6D947F205}"/>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3223448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1154954" y="-217706"/>
            <a:ext cx="9144000"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PowerShell</a:t>
            </a:r>
          </a:p>
        </p:txBody>
      </p:sp>
      <p:sp>
        <p:nvSpPr>
          <p:cNvPr id="7" name="Titre 1">
            <a:extLst>
              <a:ext uri="{FF2B5EF4-FFF2-40B4-BE49-F238E27FC236}">
                <a16:creationId xmlns:a16="http://schemas.microsoft.com/office/drawing/2014/main" id="{B4C2F758-C0E6-48A4-B5DE-1E41109D482D}"/>
              </a:ext>
            </a:extLst>
          </p:cNvPr>
          <p:cNvSpPr>
            <a:spLocks noGrp="1"/>
          </p:cNvSpPr>
          <p:nvPr>
            <p:ph type="title"/>
            <p:custDataLst>
              <p:tags r:id="rId2"/>
            </p:custDataLst>
          </p:nvPr>
        </p:nvSpPr>
        <p:spPr>
          <a:xfrm>
            <a:off x="1154954" y="959266"/>
            <a:ext cx="11558596" cy="1210628"/>
          </a:xfrm>
        </p:spPr>
        <p:txBody>
          <a:bodyPr/>
          <a:lstStyle/>
          <a:p>
            <a:r>
              <a:rPr lang="fr-FR" dirty="0"/>
              <a:t>Systèmes d’exploitation non Microsoft</a:t>
            </a:r>
          </a:p>
        </p:txBody>
      </p:sp>
      <p:pic>
        <p:nvPicPr>
          <p:cNvPr id="10" name="Image 9">
            <a:extLst>
              <a:ext uri="{FF2B5EF4-FFF2-40B4-BE49-F238E27FC236}">
                <a16:creationId xmlns:a16="http://schemas.microsoft.com/office/drawing/2014/main" id="{6F9A419B-83DB-4276-98D9-FEBD103F3135}"/>
              </a:ext>
            </a:extLst>
          </p:cNvPr>
          <p:cNvPicPr>
            <a:picLocks noChangeAspect="1"/>
          </p:cNvPicPr>
          <p:nvPr>
            <p:custDataLst>
              <p:tags r:id="rId3"/>
            </p:custDataLst>
          </p:nvPr>
        </p:nvPicPr>
        <p:blipFill>
          <a:blip r:embed="rId5"/>
          <a:stretch>
            <a:fillRect/>
          </a:stretch>
        </p:blipFill>
        <p:spPr>
          <a:xfrm>
            <a:off x="1896214" y="2373068"/>
            <a:ext cx="8399571" cy="3834883"/>
          </a:xfrm>
          <a:prstGeom prst="rect">
            <a:avLst/>
          </a:prstGeom>
        </p:spPr>
      </p:pic>
      <p:sp>
        <p:nvSpPr>
          <p:cNvPr id="5" name="Espace réservé du pied de page 4">
            <a:extLst>
              <a:ext uri="{FF2B5EF4-FFF2-40B4-BE49-F238E27FC236}">
                <a16:creationId xmlns:a16="http://schemas.microsoft.com/office/drawing/2014/main" id="{817D89C9-BE6F-4EDB-B514-F5C9AE6C5AFA}"/>
              </a:ext>
            </a:extLst>
          </p:cNvPr>
          <p:cNvSpPr>
            <a:spLocks noGrp="1"/>
          </p:cNvSpPr>
          <p:nvPr>
            <p:ph type="ftr" sz="quarter" idx="11"/>
          </p:nvPr>
        </p:nvSpPr>
        <p:spPr/>
        <p:txBody>
          <a:bodyPr/>
          <a:lstStyle/>
          <a:p>
            <a:r>
              <a:rPr lang="en-US"/>
              <a:t>Stella Roulière</a:t>
            </a:r>
            <a:endParaRPr lang="en-US" dirty="0"/>
          </a:p>
        </p:txBody>
      </p:sp>
      <p:sp>
        <p:nvSpPr>
          <p:cNvPr id="6" name="Espace réservé du numéro de diapositive 5">
            <a:extLst>
              <a:ext uri="{FF2B5EF4-FFF2-40B4-BE49-F238E27FC236}">
                <a16:creationId xmlns:a16="http://schemas.microsoft.com/office/drawing/2014/main" id="{1E81BEFA-7A66-48B4-BFB8-01155EA0811B}"/>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90621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Outils pour le Scripting</a:t>
            </a:r>
          </a:p>
        </p:txBody>
      </p:sp>
      <p:sp>
        <p:nvSpPr>
          <p:cNvPr id="8" name="Titre 1">
            <a:extLst>
              <a:ext uri="{FF2B5EF4-FFF2-40B4-BE49-F238E27FC236}">
                <a16:creationId xmlns:a16="http://schemas.microsoft.com/office/drawing/2014/main" id="{A92B4FEC-D728-49CE-AF97-C58A64047AF7}"/>
              </a:ext>
            </a:extLst>
          </p:cNvPr>
          <p:cNvSpPr>
            <a:spLocks noGrp="1"/>
          </p:cNvSpPr>
          <p:nvPr>
            <p:ph type="title"/>
            <p:custDataLst>
              <p:tags r:id="rId2"/>
            </p:custDataLst>
          </p:nvPr>
        </p:nvSpPr>
        <p:spPr>
          <a:xfrm>
            <a:off x="633404" y="935956"/>
            <a:ext cx="11558596" cy="924270"/>
          </a:xfrm>
        </p:spPr>
        <p:txBody>
          <a:bodyPr>
            <a:normAutofit/>
          </a:bodyPr>
          <a:lstStyle/>
          <a:p>
            <a:r>
              <a:rPr lang="fr-FR" dirty="0"/>
              <a:t>Les modules</a:t>
            </a:r>
          </a:p>
        </p:txBody>
      </p:sp>
      <p:sp>
        <p:nvSpPr>
          <p:cNvPr id="4" name="Espace réservé du contenu 2">
            <a:extLst>
              <a:ext uri="{FF2B5EF4-FFF2-40B4-BE49-F238E27FC236}">
                <a16:creationId xmlns:a16="http://schemas.microsoft.com/office/drawing/2014/main" id="{E8A179C5-C3C4-4B89-B288-DF9B3C209A98}"/>
              </a:ext>
            </a:extLst>
          </p:cNvPr>
          <p:cNvSpPr txBox="1">
            <a:spLocks/>
          </p:cNvSpPr>
          <p:nvPr>
            <p:custDataLst>
              <p:tags r:id="rId3"/>
            </p:custDataLst>
          </p:nvPr>
        </p:nvSpPr>
        <p:spPr>
          <a:xfrm>
            <a:off x="633404" y="2489845"/>
            <a:ext cx="10500613"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Lors de l’installation d’une fonctionnalité Windows, un module PowerShell vient se greffer à celle-ci</a:t>
            </a:r>
          </a:p>
          <a:p>
            <a:endParaRPr lang="fr-FR" sz="2600" dirty="0"/>
          </a:p>
          <a:p>
            <a:endParaRPr lang="fr-FR" sz="2600" dirty="0"/>
          </a:p>
          <a:p>
            <a:endParaRPr lang="fr-FR" sz="2600" dirty="0"/>
          </a:p>
          <a:p>
            <a:endParaRPr lang="fr-FR" sz="2600" dirty="0"/>
          </a:p>
          <a:p>
            <a:r>
              <a:rPr lang="fr-FR" sz="2600" dirty="0"/>
              <a:t>Le nombre de commandes a augmenté suite à l’ajout d’un nouveau module</a:t>
            </a:r>
          </a:p>
          <a:p>
            <a:pPr lvl="1"/>
            <a:endParaRPr lang="en-US" sz="2000" dirty="0"/>
          </a:p>
        </p:txBody>
      </p:sp>
      <p:sp>
        <p:nvSpPr>
          <p:cNvPr id="6" name="Espace réservé du contenu 2">
            <a:extLst>
              <a:ext uri="{FF2B5EF4-FFF2-40B4-BE49-F238E27FC236}">
                <a16:creationId xmlns:a16="http://schemas.microsoft.com/office/drawing/2014/main" id="{792B4CD4-5C78-4924-AF1E-08418CEDDAEC}"/>
              </a:ext>
            </a:extLst>
          </p:cNvPr>
          <p:cNvSpPr txBox="1">
            <a:spLocks/>
          </p:cNvSpPr>
          <p:nvPr>
            <p:custDataLst>
              <p:tags r:id="rId4"/>
            </p:custDataLst>
          </p:nvPr>
        </p:nvSpPr>
        <p:spPr>
          <a:xfrm>
            <a:off x="907245" y="3592389"/>
            <a:ext cx="11010913" cy="20749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a:solidFill>
                  <a:schemeClr val="accent5">
                    <a:lumMod val="75000"/>
                  </a:schemeClr>
                </a:solidFill>
              </a:rPr>
              <a:t>Get-Command | Measure</a:t>
            </a:r>
          </a:p>
          <a:p>
            <a:pPr marL="0" indent="0">
              <a:buNone/>
            </a:pPr>
            <a:r>
              <a:rPr lang="fr-FR" dirty="0"/>
              <a:t>PS &gt; </a:t>
            </a:r>
            <a:r>
              <a:rPr lang="fr-FR" b="1" dirty="0">
                <a:solidFill>
                  <a:schemeClr val="accent5">
                    <a:lumMod val="75000"/>
                  </a:schemeClr>
                </a:solidFill>
              </a:rPr>
              <a:t>Install-Module Web-Server</a:t>
            </a:r>
          </a:p>
          <a:p>
            <a:pPr marL="0" indent="0">
              <a:buNone/>
            </a:pPr>
            <a:r>
              <a:rPr lang="fr-FR" dirty="0"/>
              <a:t>PS &gt; </a:t>
            </a:r>
            <a:r>
              <a:rPr lang="fr-FR" b="1" dirty="0">
                <a:solidFill>
                  <a:schemeClr val="accent5">
                    <a:lumMod val="75000"/>
                  </a:schemeClr>
                </a:solidFill>
              </a:rPr>
              <a:t>Get-Command | Measure</a:t>
            </a:r>
          </a:p>
          <a:p>
            <a:pPr marL="0" indent="0">
              <a:buNone/>
            </a:pPr>
            <a:endParaRPr lang="fr-FR" b="1" dirty="0">
              <a:solidFill>
                <a:schemeClr val="accent5">
                  <a:lumMod val="75000"/>
                </a:schemeClr>
              </a:solidFill>
            </a:endParaRPr>
          </a:p>
          <a:p>
            <a:pPr marL="0" indent="0">
              <a:buNone/>
            </a:pPr>
            <a:endParaRPr lang="fr-FR" b="1" dirty="0">
              <a:solidFill>
                <a:schemeClr val="accent5">
                  <a:lumMod val="75000"/>
                </a:schemeClr>
              </a:solidFill>
            </a:endParaRPr>
          </a:p>
          <a:p>
            <a:pPr marL="0" indent="0">
              <a:buNone/>
            </a:pPr>
            <a:endParaRPr lang="fr-FR" b="1" dirty="0">
              <a:solidFill>
                <a:schemeClr val="accent5">
                  <a:lumMod val="75000"/>
                </a:schemeClr>
              </a:solidFill>
            </a:endParaRPr>
          </a:p>
        </p:txBody>
      </p:sp>
      <p:sp>
        <p:nvSpPr>
          <p:cNvPr id="9" name="Espace réservé du pied de page 8">
            <a:extLst>
              <a:ext uri="{FF2B5EF4-FFF2-40B4-BE49-F238E27FC236}">
                <a16:creationId xmlns:a16="http://schemas.microsoft.com/office/drawing/2014/main" id="{079E97F3-8EF0-4DE2-BDFB-43FA0BE2FF65}"/>
              </a:ext>
            </a:extLst>
          </p:cNvPr>
          <p:cNvSpPr>
            <a:spLocks noGrp="1"/>
          </p:cNvSpPr>
          <p:nvPr>
            <p:ph type="ftr" sz="quarter" idx="11"/>
          </p:nvPr>
        </p:nvSpPr>
        <p:spPr/>
        <p:txBody>
          <a:bodyPr/>
          <a:lstStyle/>
          <a:p>
            <a:r>
              <a:rPr lang="en-US"/>
              <a:t>Stella Roulière</a:t>
            </a:r>
            <a:endParaRPr lang="en-US" dirty="0"/>
          </a:p>
        </p:txBody>
      </p:sp>
      <p:sp>
        <p:nvSpPr>
          <p:cNvPr id="10" name="Espace réservé du numéro de diapositive 9">
            <a:extLst>
              <a:ext uri="{FF2B5EF4-FFF2-40B4-BE49-F238E27FC236}">
                <a16:creationId xmlns:a16="http://schemas.microsoft.com/office/drawing/2014/main" id="{B1AFE93F-EFA2-4E85-B6AB-A39E6B5E0C9B}"/>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3122757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Outils pour le Scripting</a:t>
            </a:r>
          </a:p>
        </p:txBody>
      </p:sp>
      <p:sp>
        <p:nvSpPr>
          <p:cNvPr id="8" name="Titre 1">
            <a:extLst>
              <a:ext uri="{FF2B5EF4-FFF2-40B4-BE49-F238E27FC236}">
                <a16:creationId xmlns:a16="http://schemas.microsoft.com/office/drawing/2014/main" id="{A92B4FEC-D728-49CE-AF97-C58A64047AF7}"/>
              </a:ext>
            </a:extLst>
          </p:cNvPr>
          <p:cNvSpPr>
            <a:spLocks noGrp="1"/>
          </p:cNvSpPr>
          <p:nvPr>
            <p:ph type="title"/>
            <p:custDataLst>
              <p:tags r:id="rId2"/>
            </p:custDataLst>
          </p:nvPr>
        </p:nvSpPr>
        <p:spPr>
          <a:xfrm>
            <a:off x="633404" y="935956"/>
            <a:ext cx="11558596" cy="924270"/>
          </a:xfrm>
        </p:spPr>
        <p:txBody>
          <a:bodyPr>
            <a:normAutofit/>
          </a:bodyPr>
          <a:lstStyle/>
          <a:p>
            <a:r>
              <a:rPr lang="fr-FR" dirty="0"/>
              <a:t>Les modules</a:t>
            </a:r>
          </a:p>
        </p:txBody>
      </p:sp>
      <p:sp>
        <p:nvSpPr>
          <p:cNvPr id="11" name="Espace réservé du contenu 2">
            <a:extLst>
              <a:ext uri="{FF2B5EF4-FFF2-40B4-BE49-F238E27FC236}">
                <a16:creationId xmlns:a16="http://schemas.microsoft.com/office/drawing/2014/main" id="{DD0349DB-F25D-439A-AC9D-2A7D5409EA2B}"/>
              </a:ext>
            </a:extLst>
          </p:cNvPr>
          <p:cNvSpPr txBox="1">
            <a:spLocks/>
          </p:cNvSpPr>
          <p:nvPr>
            <p:custDataLst>
              <p:tags r:id="rId3"/>
            </p:custDataLst>
          </p:nvPr>
        </p:nvSpPr>
        <p:spPr>
          <a:xfrm>
            <a:off x="268448" y="2521376"/>
            <a:ext cx="11669086"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Une série de commandes relatives aux modules sur le Web permet de rechercher et gérer des modules, il faut d’abord installer </a:t>
            </a:r>
            <a:r>
              <a:rPr lang="fr-FR" sz="2600" dirty="0" err="1"/>
              <a:t>Nuget</a:t>
            </a:r>
            <a:r>
              <a:rPr lang="fr-FR" sz="2600" dirty="0"/>
              <a:t>:</a:t>
            </a:r>
          </a:p>
          <a:p>
            <a:pPr marL="0" indent="0">
              <a:buNone/>
            </a:pPr>
            <a:r>
              <a:rPr lang="fr-FR" sz="1600" dirty="0"/>
              <a:t>PS &gt;</a:t>
            </a:r>
            <a:r>
              <a:rPr lang="fr-FR" sz="1800" dirty="0">
                <a:solidFill>
                  <a:srgbClr val="696969"/>
                </a:solidFill>
                <a:latin typeface="Lucida Console" panose="020B0609040504020204" pitchFamily="49" charset="0"/>
              </a:rPr>
              <a:t>[</a:t>
            </a:r>
            <a:r>
              <a:rPr lang="fr-FR" sz="1800" dirty="0" err="1">
                <a:solidFill>
                  <a:srgbClr val="006161"/>
                </a:solidFill>
                <a:latin typeface="Lucida Console" panose="020B0609040504020204" pitchFamily="49" charset="0"/>
              </a:rPr>
              <a:t>Net.ServicePointManager</a:t>
            </a:r>
            <a:r>
              <a:rPr lang="fr-FR" sz="1800" dirty="0">
                <a:solidFill>
                  <a:srgbClr val="696969"/>
                </a:solidFill>
                <a:latin typeface="Lucida Console" panose="020B0609040504020204" pitchFamily="49" charset="0"/>
              </a:rPr>
              <a:t>]::</a:t>
            </a:r>
            <a:r>
              <a:rPr lang="fr-FR" sz="1800" dirty="0" err="1">
                <a:solidFill>
                  <a:prstClr val="black"/>
                </a:solidFill>
                <a:latin typeface="Lucida Console" panose="020B0609040504020204" pitchFamily="49" charset="0"/>
              </a:rPr>
              <a:t>SecurityProtocol</a:t>
            </a:r>
            <a:r>
              <a:rPr lang="fr-FR" sz="1800" dirty="0">
                <a:solidFill>
                  <a:prstClr val="black"/>
                </a:solidFill>
                <a:latin typeface="Lucida Console" panose="020B0609040504020204" pitchFamily="49" charset="0"/>
              </a:rPr>
              <a:t> </a:t>
            </a:r>
            <a:r>
              <a:rPr lang="fr-FR" sz="1800" dirty="0">
                <a:solidFill>
                  <a:srgbClr val="696969"/>
                </a:solidFill>
                <a:latin typeface="Lucida Console" panose="020B0609040504020204" pitchFamily="49" charset="0"/>
              </a:rPr>
              <a:t>=</a:t>
            </a:r>
            <a:r>
              <a:rPr lang="fr-FR" sz="1800" dirty="0">
                <a:solidFill>
                  <a:prstClr val="black"/>
                </a:solidFill>
                <a:latin typeface="Lucida Console" panose="020B0609040504020204" pitchFamily="49" charset="0"/>
              </a:rPr>
              <a:t> </a:t>
            </a:r>
            <a:r>
              <a:rPr lang="fr-FR" sz="1800" dirty="0">
                <a:solidFill>
                  <a:srgbClr val="696969"/>
                </a:solidFill>
                <a:latin typeface="Lucida Console" panose="020B0609040504020204" pitchFamily="49" charset="0"/>
              </a:rPr>
              <a:t>[</a:t>
            </a:r>
            <a:r>
              <a:rPr lang="fr-FR" sz="1800" dirty="0" err="1">
                <a:solidFill>
                  <a:srgbClr val="006161"/>
                </a:solidFill>
                <a:latin typeface="Lucida Console" panose="020B0609040504020204" pitchFamily="49" charset="0"/>
              </a:rPr>
              <a:t>Net.SecurityProtocolType</a:t>
            </a:r>
            <a:r>
              <a:rPr lang="fr-FR" sz="1800" dirty="0">
                <a:solidFill>
                  <a:srgbClr val="696969"/>
                </a:solidFill>
                <a:latin typeface="Lucida Console" panose="020B0609040504020204" pitchFamily="49" charset="0"/>
              </a:rPr>
              <a:t>]::</a:t>
            </a:r>
            <a:r>
              <a:rPr lang="fr-FR" sz="1800" dirty="0">
                <a:solidFill>
                  <a:prstClr val="black"/>
                </a:solidFill>
                <a:latin typeface="Lucida Console" panose="020B0609040504020204" pitchFamily="49" charset="0"/>
              </a:rPr>
              <a:t>Tls12</a:t>
            </a:r>
          </a:p>
          <a:p>
            <a:pPr marL="0" indent="0">
              <a:buNone/>
            </a:pPr>
            <a:r>
              <a:rPr lang="fr-FR" sz="1400" dirty="0"/>
              <a:t>PS &gt; </a:t>
            </a:r>
            <a:r>
              <a:rPr lang="fr-FR" sz="1800" dirty="0">
                <a:solidFill>
                  <a:srgbClr val="0000FF"/>
                </a:solidFill>
                <a:latin typeface="Lucida Console" panose="020B0609040504020204" pitchFamily="49" charset="0"/>
              </a:rPr>
              <a:t>Install-</a:t>
            </a:r>
            <a:r>
              <a:rPr lang="fr-FR" sz="1800" dirty="0" err="1">
                <a:solidFill>
                  <a:srgbClr val="0000FF"/>
                </a:solidFill>
                <a:latin typeface="Lucida Console" panose="020B0609040504020204" pitchFamily="49" charset="0"/>
              </a:rPr>
              <a:t>PackageProvider</a:t>
            </a:r>
            <a:r>
              <a:rPr lang="fr-FR" sz="1800" dirty="0">
                <a:solidFill>
                  <a:prstClr val="black"/>
                </a:solidFill>
                <a:latin typeface="Lucida Console" panose="020B0609040504020204" pitchFamily="49" charset="0"/>
              </a:rPr>
              <a:t> </a:t>
            </a:r>
            <a:r>
              <a:rPr lang="fr-FR" sz="1800" dirty="0">
                <a:solidFill>
                  <a:srgbClr val="000080"/>
                </a:solidFill>
                <a:latin typeface="Lucida Console" panose="020B0609040504020204" pitchFamily="49" charset="0"/>
              </a:rPr>
              <a:t>-Name</a:t>
            </a:r>
            <a:r>
              <a:rPr lang="fr-FR" sz="1800" dirty="0">
                <a:solidFill>
                  <a:prstClr val="black"/>
                </a:solidFill>
                <a:latin typeface="Lucida Console" panose="020B0609040504020204" pitchFamily="49" charset="0"/>
              </a:rPr>
              <a:t> </a:t>
            </a:r>
            <a:r>
              <a:rPr lang="fr-FR" sz="1800" dirty="0" err="1">
                <a:solidFill>
                  <a:srgbClr val="8A2BE2"/>
                </a:solidFill>
                <a:latin typeface="Lucida Console" panose="020B0609040504020204" pitchFamily="49" charset="0"/>
              </a:rPr>
              <a:t>NuGet</a:t>
            </a:r>
            <a:r>
              <a:rPr lang="fr-FR" sz="1800" dirty="0">
                <a:solidFill>
                  <a:srgbClr val="8A2BE2"/>
                </a:solidFill>
                <a:latin typeface="Lucida Console" panose="020B0609040504020204" pitchFamily="49" charset="0"/>
              </a:rPr>
              <a:t> </a:t>
            </a:r>
          </a:p>
          <a:p>
            <a:endParaRPr lang="fr-FR" sz="2600" dirty="0"/>
          </a:p>
        </p:txBody>
      </p:sp>
      <p:sp>
        <p:nvSpPr>
          <p:cNvPr id="13" name="Espace réservé du contenu 2">
            <a:extLst>
              <a:ext uri="{FF2B5EF4-FFF2-40B4-BE49-F238E27FC236}">
                <a16:creationId xmlns:a16="http://schemas.microsoft.com/office/drawing/2014/main" id="{1A167741-F2F1-47BC-AC90-E7AEF4C93FAC}"/>
              </a:ext>
            </a:extLst>
          </p:cNvPr>
          <p:cNvSpPr txBox="1">
            <a:spLocks/>
          </p:cNvSpPr>
          <p:nvPr>
            <p:custDataLst>
              <p:tags r:id="rId4"/>
            </p:custDataLst>
          </p:nvPr>
        </p:nvSpPr>
        <p:spPr>
          <a:xfrm>
            <a:off x="738379" y="4454449"/>
            <a:ext cx="11010913" cy="2199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err="1">
                <a:solidFill>
                  <a:schemeClr val="accent5">
                    <a:lumMod val="75000"/>
                  </a:schemeClr>
                </a:solidFill>
              </a:rPr>
              <a:t>Find</a:t>
            </a:r>
            <a:r>
              <a:rPr lang="fr-FR" b="1" dirty="0">
                <a:solidFill>
                  <a:schemeClr val="accent5">
                    <a:lumMod val="75000"/>
                  </a:schemeClr>
                </a:solidFill>
              </a:rPr>
              <a:t>-Module</a:t>
            </a:r>
          </a:p>
          <a:p>
            <a:pPr marL="0" indent="0">
              <a:buNone/>
            </a:pPr>
            <a:r>
              <a:rPr lang="fr-FR" dirty="0"/>
              <a:t>PS &gt; </a:t>
            </a:r>
            <a:r>
              <a:rPr lang="fr-FR" b="1" dirty="0">
                <a:solidFill>
                  <a:schemeClr val="accent5">
                    <a:lumMod val="75000"/>
                  </a:schemeClr>
                </a:solidFill>
              </a:rPr>
              <a:t>Install-Module</a:t>
            </a:r>
          </a:p>
          <a:p>
            <a:pPr marL="0" indent="0">
              <a:buNone/>
            </a:pPr>
            <a:r>
              <a:rPr lang="fr-FR" dirty="0"/>
              <a:t>PS &gt; </a:t>
            </a:r>
            <a:r>
              <a:rPr lang="fr-FR" b="1" dirty="0" err="1">
                <a:solidFill>
                  <a:schemeClr val="accent5">
                    <a:lumMod val="75000"/>
                  </a:schemeClr>
                </a:solidFill>
              </a:rPr>
              <a:t>Get</a:t>
            </a:r>
            <a:r>
              <a:rPr lang="fr-FR" b="1" dirty="0">
                <a:solidFill>
                  <a:schemeClr val="accent5">
                    <a:lumMod val="75000"/>
                  </a:schemeClr>
                </a:solidFill>
              </a:rPr>
              <a:t>-Module</a:t>
            </a:r>
          </a:p>
          <a:p>
            <a:pPr marL="0" indent="0">
              <a:buNone/>
            </a:pPr>
            <a:r>
              <a:rPr lang="fr-FR" dirty="0"/>
              <a:t>PS &gt; </a:t>
            </a:r>
            <a:r>
              <a:rPr lang="fr-FR" b="1" dirty="0" err="1">
                <a:solidFill>
                  <a:schemeClr val="accent5">
                    <a:lumMod val="75000"/>
                  </a:schemeClr>
                </a:solidFill>
              </a:rPr>
              <a:t>Uninstall</a:t>
            </a:r>
            <a:r>
              <a:rPr lang="fr-FR" b="1" dirty="0">
                <a:solidFill>
                  <a:schemeClr val="accent5">
                    <a:lumMod val="75000"/>
                  </a:schemeClr>
                </a:solidFill>
              </a:rPr>
              <a:t>-Module</a:t>
            </a:r>
          </a:p>
          <a:p>
            <a:pPr marL="0" indent="0">
              <a:buNone/>
            </a:pPr>
            <a:endParaRPr lang="fr-FR" b="1" dirty="0">
              <a:solidFill>
                <a:schemeClr val="accent5">
                  <a:lumMod val="75000"/>
                </a:schemeClr>
              </a:solidFill>
            </a:endParaRPr>
          </a:p>
          <a:p>
            <a:pPr marL="0" indent="0">
              <a:buNone/>
            </a:pPr>
            <a:endParaRPr lang="fr-FR" b="1" dirty="0">
              <a:solidFill>
                <a:schemeClr val="accent5">
                  <a:lumMod val="75000"/>
                </a:schemeClr>
              </a:solidFill>
            </a:endParaRPr>
          </a:p>
          <a:p>
            <a:pPr marL="0" indent="0">
              <a:buNone/>
            </a:pPr>
            <a:endParaRPr lang="fr-FR" b="1" dirty="0">
              <a:solidFill>
                <a:schemeClr val="accent5">
                  <a:lumMod val="75000"/>
                </a:schemeClr>
              </a:solidFill>
            </a:endParaRPr>
          </a:p>
          <a:p>
            <a:pPr marL="0" indent="0">
              <a:buNone/>
            </a:pPr>
            <a:endParaRPr lang="fr-FR" b="1" dirty="0">
              <a:solidFill>
                <a:schemeClr val="accent5">
                  <a:lumMod val="75000"/>
                </a:schemeClr>
              </a:solidFill>
            </a:endParaRPr>
          </a:p>
        </p:txBody>
      </p:sp>
      <p:sp>
        <p:nvSpPr>
          <p:cNvPr id="14" name="Espace réservé du pied de page 13">
            <a:extLst>
              <a:ext uri="{FF2B5EF4-FFF2-40B4-BE49-F238E27FC236}">
                <a16:creationId xmlns:a16="http://schemas.microsoft.com/office/drawing/2014/main" id="{1CB21978-63FC-4BF1-911E-6692F10A59B6}"/>
              </a:ext>
            </a:extLst>
          </p:cNvPr>
          <p:cNvSpPr>
            <a:spLocks noGrp="1"/>
          </p:cNvSpPr>
          <p:nvPr>
            <p:ph type="ftr" sz="quarter" idx="11"/>
          </p:nvPr>
        </p:nvSpPr>
        <p:spPr/>
        <p:txBody>
          <a:bodyPr/>
          <a:lstStyle/>
          <a:p>
            <a:r>
              <a:rPr lang="en-US"/>
              <a:t>Stella Roulière</a:t>
            </a:r>
            <a:endParaRPr lang="en-US" dirty="0"/>
          </a:p>
        </p:txBody>
      </p:sp>
      <p:sp>
        <p:nvSpPr>
          <p:cNvPr id="15" name="Espace réservé du numéro de diapositive 14">
            <a:extLst>
              <a:ext uri="{FF2B5EF4-FFF2-40B4-BE49-F238E27FC236}">
                <a16:creationId xmlns:a16="http://schemas.microsoft.com/office/drawing/2014/main" id="{D9836D16-4063-4839-AE5A-FC149BA736C0}"/>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4059164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Outils pour le Scripting</a:t>
            </a:r>
          </a:p>
        </p:txBody>
      </p:sp>
      <p:sp>
        <p:nvSpPr>
          <p:cNvPr id="8" name="Titre 1">
            <a:extLst>
              <a:ext uri="{FF2B5EF4-FFF2-40B4-BE49-F238E27FC236}">
                <a16:creationId xmlns:a16="http://schemas.microsoft.com/office/drawing/2014/main" id="{A92B4FEC-D728-49CE-AF97-C58A64047AF7}"/>
              </a:ext>
            </a:extLst>
          </p:cNvPr>
          <p:cNvSpPr>
            <a:spLocks noGrp="1"/>
          </p:cNvSpPr>
          <p:nvPr>
            <p:ph type="title"/>
            <p:custDataLst>
              <p:tags r:id="rId2"/>
            </p:custDataLst>
          </p:nvPr>
        </p:nvSpPr>
        <p:spPr>
          <a:xfrm>
            <a:off x="633404" y="935956"/>
            <a:ext cx="11558596" cy="924270"/>
          </a:xfrm>
        </p:spPr>
        <p:txBody>
          <a:bodyPr>
            <a:normAutofit/>
          </a:bodyPr>
          <a:lstStyle/>
          <a:p>
            <a:r>
              <a:rPr lang="fr-FR" dirty="0"/>
              <a:t>Les modules</a:t>
            </a:r>
          </a:p>
        </p:txBody>
      </p:sp>
      <p:sp>
        <p:nvSpPr>
          <p:cNvPr id="11" name="Espace réservé du contenu 2">
            <a:extLst>
              <a:ext uri="{FF2B5EF4-FFF2-40B4-BE49-F238E27FC236}">
                <a16:creationId xmlns:a16="http://schemas.microsoft.com/office/drawing/2014/main" id="{DD0349DB-F25D-439A-AC9D-2A7D5409EA2B}"/>
              </a:ext>
            </a:extLst>
          </p:cNvPr>
          <p:cNvSpPr txBox="1">
            <a:spLocks/>
          </p:cNvSpPr>
          <p:nvPr>
            <p:custDataLst>
              <p:tags r:id="rId3"/>
            </p:custDataLst>
          </p:nvPr>
        </p:nvSpPr>
        <p:spPr>
          <a:xfrm>
            <a:off x="268448" y="2521376"/>
            <a:ext cx="11669086" cy="3866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Exemple de </a:t>
            </a:r>
            <a:r>
              <a:rPr lang="fr-FR" sz="2600" dirty="0" err="1"/>
              <a:t>symtaxe</a:t>
            </a:r>
            <a:r>
              <a:rPr lang="fr-FR" sz="2600" dirty="0"/>
              <a:t>:</a:t>
            </a:r>
          </a:p>
        </p:txBody>
      </p:sp>
      <p:sp>
        <p:nvSpPr>
          <p:cNvPr id="13" name="Espace réservé du contenu 2">
            <a:extLst>
              <a:ext uri="{FF2B5EF4-FFF2-40B4-BE49-F238E27FC236}">
                <a16:creationId xmlns:a16="http://schemas.microsoft.com/office/drawing/2014/main" id="{1A167741-F2F1-47BC-AC90-E7AEF4C93FAC}"/>
              </a:ext>
            </a:extLst>
          </p:cNvPr>
          <p:cNvSpPr txBox="1">
            <a:spLocks/>
          </p:cNvSpPr>
          <p:nvPr>
            <p:custDataLst>
              <p:tags r:id="rId4"/>
            </p:custDataLst>
          </p:nvPr>
        </p:nvSpPr>
        <p:spPr>
          <a:xfrm>
            <a:off x="478321" y="3174554"/>
            <a:ext cx="11010913" cy="274749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PS &gt; </a:t>
            </a:r>
            <a:r>
              <a:rPr lang="fr-FR" b="1" dirty="0" err="1">
                <a:solidFill>
                  <a:schemeClr val="accent5">
                    <a:lumMod val="75000"/>
                  </a:schemeClr>
                </a:solidFill>
              </a:rPr>
              <a:t>Get</a:t>
            </a:r>
            <a:r>
              <a:rPr lang="fr-FR" b="1" dirty="0">
                <a:solidFill>
                  <a:schemeClr val="accent5">
                    <a:lumMod val="75000"/>
                  </a:schemeClr>
                </a:solidFill>
              </a:rPr>
              <a:t>-module</a:t>
            </a:r>
          </a:p>
          <a:p>
            <a:pPr marL="0" indent="0">
              <a:buNone/>
            </a:pPr>
            <a:r>
              <a:rPr lang="fr-FR" dirty="0"/>
              <a:t>PS &gt; </a:t>
            </a:r>
            <a:r>
              <a:rPr lang="fr-FR" b="1" dirty="0" err="1">
                <a:solidFill>
                  <a:schemeClr val="accent5">
                    <a:lumMod val="75000"/>
                  </a:schemeClr>
                </a:solidFill>
              </a:rPr>
              <a:t>Find</a:t>
            </a:r>
            <a:r>
              <a:rPr lang="fr-FR" b="1" dirty="0">
                <a:solidFill>
                  <a:schemeClr val="accent5">
                    <a:lumMod val="75000"/>
                  </a:schemeClr>
                </a:solidFill>
              </a:rPr>
              <a:t>-module –</a:t>
            </a:r>
            <a:r>
              <a:rPr lang="fr-FR" b="1" dirty="0" err="1">
                <a:solidFill>
                  <a:schemeClr val="accent5">
                    <a:lumMod val="75000"/>
                  </a:schemeClr>
                </a:solidFill>
              </a:rPr>
              <a:t>name</a:t>
            </a:r>
            <a:r>
              <a:rPr lang="fr-FR" b="1" dirty="0">
                <a:solidFill>
                  <a:schemeClr val="accent5">
                    <a:lumMod val="75000"/>
                  </a:schemeClr>
                </a:solidFill>
              </a:rPr>
              <a:t> </a:t>
            </a:r>
            <a:r>
              <a:rPr lang="fr-FR" b="1" dirty="0" err="1">
                <a:solidFill>
                  <a:schemeClr val="accent5">
                    <a:lumMod val="75000"/>
                  </a:schemeClr>
                </a:solidFill>
              </a:rPr>
              <a:t>Nomdumodule</a:t>
            </a:r>
            <a:r>
              <a:rPr lang="fr-FR" b="1" dirty="0">
                <a:solidFill>
                  <a:schemeClr val="accent5">
                    <a:lumMod val="75000"/>
                  </a:schemeClr>
                </a:solidFill>
              </a:rPr>
              <a:t> | </a:t>
            </a:r>
            <a:r>
              <a:rPr lang="fr-FR" b="1" dirty="0" err="1">
                <a:solidFill>
                  <a:schemeClr val="accent5">
                    <a:lumMod val="75000"/>
                  </a:schemeClr>
                </a:solidFill>
              </a:rPr>
              <a:t>install</a:t>
            </a:r>
            <a:r>
              <a:rPr lang="fr-FR" b="1" dirty="0">
                <a:solidFill>
                  <a:schemeClr val="accent5">
                    <a:lumMod val="75000"/>
                  </a:schemeClr>
                </a:solidFill>
              </a:rPr>
              <a:t>-module</a:t>
            </a:r>
          </a:p>
          <a:p>
            <a:pPr marL="0" indent="0">
              <a:buNone/>
            </a:pPr>
            <a:r>
              <a:rPr lang="fr-FR" dirty="0"/>
              <a:t>PS &gt; </a:t>
            </a:r>
            <a:r>
              <a:rPr lang="fr-FR" b="1" dirty="0">
                <a:solidFill>
                  <a:schemeClr val="accent5">
                    <a:lumMod val="75000"/>
                  </a:schemeClr>
                </a:solidFill>
              </a:rPr>
              <a:t>Import-Module –</a:t>
            </a:r>
            <a:r>
              <a:rPr lang="fr-FR" b="1" dirty="0" err="1">
                <a:solidFill>
                  <a:schemeClr val="accent5">
                    <a:lumMod val="75000"/>
                  </a:schemeClr>
                </a:solidFill>
              </a:rPr>
              <a:t>name</a:t>
            </a:r>
            <a:r>
              <a:rPr lang="fr-FR" b="1" dirty="0">
                <a:solidFill>
                  <a:schemeClr val="accent5">
                    <a:lumMod val="75000"/>
                  </a:schemeClr>
                </a:solidFill>
              </a:rPr>
              <a:t> </a:t>
            </a:r>
            <a:r>
              <a:rPr lang="fr-FR" b="1" dirty="0" err="1">
                <a:solidFill>
                  <a:schemeClr val="accent5">
                    <a:lumMod val="75000"/>
                  </a:schemeClr>
                </a:solidFill>
              </a:rPr>
              <a:t>Nomdumodule</a:t>
            </a:r>
            <a:endParaRPr lang="fr-FR" b="1" dirty="0">
              <a:solidFill>
                <a:schemeClr val="accent5">
                  <a:lumMod val="75000"/>
                </a:schemeClr>
              </a:solidFill>
            </a:endParaRPr>
          </a:p>
          <a:p>
            <a:pPr marL="0" indent="0">
              <a:buNone/>
            </a:pPr>
            <a:r>
              <a:rPr lang="fr-FR" dirty="0"/>
              <a:t>PS &gt; </a:t>
            </a:r>
            <a:r>
              <a:rPr lang="fr-FR" b="1" dirty="0" err="1">
                <a:solidFill>
                  <a:schemeClr val="accent5">
                    <a:lumMod val="75000"/>
                  </a:schemeClr>
                </a:solidFill>
              </a:rPr>
              <a:t>Uninstall</a:t>
            </a:r>
            <a:r>
              <a:rPr lang="fr-FR" b="1" dirty="0">
                <a:solidFill>
                  <a:schemeClr val="accent5">
                    <a:lumMod val="75000"/>
                  </a:schemeClr>
                </a:solidFill>
              </a:rPr>
              <a:t>-Module –</a:t>
            </a:r>
            <a:r>
              <a:rPr lang="fr-FR" b="1" dirty="0" err="1">
                <a:solidFill>
                  <a:schemeClr val="accent5">
                    <a:lumMod val="75000"/>
                  </a:schemeClr>
                </a:solidFill>
              </a:rPr>
              <a:t>name</a:t>
            </a:r>
            <a:r>
              <a:rPr lang="fr-FR" b="1" dirty="0">
                <a:solidFill>
                  <a:schemeClr val="accent5">
                    <a:lumMod val="75000"/>
                  </a:schemeClr>
                </a:solidFill>
              </a:rPr>
              <a:t> </a:t>
            </a:r>
            <a:r>
              <a:rPr lang="fr-FR" b="1" dirty="0" err="1">
                <a:solidFill>
                  <a:schemeClr val="accent5">
                    <a:lumMod val="75000"/>
                  </a:schemeClr>
                </a:solidFill>
              </a:rPr>
              <a:t>Nomdumodule</a:t>
            </a:r>
            <a:endParaRPr lang="fr-FR" b="1" dirty="0">
              <a:solidFill>
                <a:schemeClr val="accent5">
                  <a:lumMod val="75000"/>
                </a:schemeClr>
              </a:solidFill>
            </a:endParaRPr>
          </a:p>
          <a:p>
            <a:pPr marL="0" indent="0">
              <a:buNone/>
            </a:pPr>
            <a:endParaRPr lang="fr-FR" b="1" dirty="0">
              <a:solidFill>
                <a:schemeClr val="accent5">
                  <a:lumMod val="75000"/>
                </a:schemeClr>
              </a:solidFill>
            </a:endParaRPr>
          </a:p>
          <a:p>
            <a:pPr marL="0" indent="0">
              <a:buNone/>
            </a:pPr>
            <a:endParaRPr lang="fr-FR" b="1" dirty="0">
              <a:solidFill>
                <a:schemeClr val="accent5">
                  <a:lumMod val="75000"/>
                </a:schemeClr>
              </a:solidFill>
            </a:endParaRPr>
          </a:p>
          <a:p>
            <a:pPr marL="0" indent="0">
              <a:buNone/>
            </a:pPr>
            <a:endParaRPr lang="fr-FR" b="1" dirty="0">
              <a:solidFill>
                <a:schemeClr val="accent5">
                  <a:lumMod val="75000"/>
                </a:schemeClr>
              </a:solidFill>
            </a:endParaRPr>
          </a:p>
          <a:p>
            <a:pPr marL="0" indent="0">
              <a:buNone/>
            </a:pPr>
            <a:r>
              <a:rPr lang="fr-FR" b="1" dirty="0">
                <a:solidFill>
                  <a:schemeClr val="accent5">
                    <a:lumMod val="75000"/>
                  </a:schemeClr>
                </a:solidFill>
              </a:rPr>
              <a:t>https://www.powershellgallery.com/packages/</a:t>
            </a:r>
          </a:p>
        </p:txBody>
      </p:sp>
      <p:sp>
        <p:nvSpPr>
          <p:cNvPr id="3" name="Espace réservé du pied de page 2">
            <a:extLst>
              <a:ext uri="{FF2B5EF4-FFF2-40B4-BE49-F238E27FC236}">
                <a16:creationId xmlns:a16="http://schemas.microsoft.com/office/drawing/2014/main" id="{C3106321-A4BF-48A8-B5C5-9E2E1E059208}"/>
              </a:ext>
            </a:extLst>
          </p:cNvPr>
          <p:cNvSpPr>
            <a:spLocks noGrp="1"/>
          </p:cNvSpPr>
          <p:nvPr>
            <p:ph type="ftr" sz="quarter" idx="11"/>
          </p:nvPr>
        </p:nvSpPr>
        <p:spPr/>
        <p:txBody>
          <a:bodyPr/>
          <a:lstStyle/>
          <a:p>
            <a:r>
              <a:rPr lang="en-US"/>
              <a:t>Stella Roulière</a:t>
            </a:r>
            <a:endParaRPr lang="en-US" dirty="0"/>
          </a:p>
        </p:txBody>
      </p:sp>
      <p:sp>
        <p:nvSpPr>
          <p:cNvPr id="4" name="Espace réservé du numéro de diapositive 3">
            <a:extLst>
              <a:ext uri="{FF2B5EF4-FFF2-40B4-BE49-F238E27FC236}">
                <a16:creationId xmlns:a16="http://schemas.microsoft.com/office/drawing/2014/main" id="{F330AE26-A393-4E67-A021-EBF0B23B4ABF}"/>
              </a:ext>
            </a:extLst>
          </p:cNvPr>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3480213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Outils pour le Scripting</a:t>
            </a:r>
          </a:p>
        </p:txBody>
      </p:sp>
      <p:sp>
        <p:nvSpPr>
          <p:cNvPr id="8" name="Titre 1">
            <a:extLst>
              <a:ext uri="{FF2B5EF4-FFF2-40B4-BE49-F238E27FC236}">
                <a16:creationId xmlns:a16="http://schemas.microsoft.com/office/drawing/2014/main" id="{A92B4FEC-D728-49CE-AF97-C58A64047AF7}"/>
              </a:ext>
            </a:extLst>
          </p:cNvPr>
          <p:cNvSpPr>
            <a:spLocks noGrp="1"/>
          </p:cNvSpPr>
          <p:nvPr>
            <p:ph type="title"/>
            <p:custDataLst>
              <p:tags r:id="rId2"/>
            </p:custDataLst>
          </p:nvPr>
        </p:nvSpPr>
        <p:spPr>
          <a:xfrm>
            <a:off x="633404" y="935956"/>
            <a:ext cx="11558596" cy="924270"/>
          </a:xfrm>
        </p:spPr>
        <p:txBody>
          <a:bodyPr>
            <a:normAutofit/>
          </a:bodyPr>
          <a:lstStyle/>
          <a:p>
            <a:r>
              <a:rPr lang="fr-FR" dirty="0"/>
              <a:t>Les modules</a:t>
            </a:r>
          </a:p>
        </p:txBody>
      </p:sp>
      <p:sp>
        <p:nvSpPr>
          <p:cNvPr id="3" name="Espace réservé du contenu 2">
            <a:extLst>
              <a:ext uri="{FF2B5EF4-FFF2-40B4-BE49-F238E27FC236}">
                <a16:creationId xmlns:a16="http://schemas.microsoft.com/office/drawing/2014/main" id="{959C64E9-598F-42CA-B469-E0BA5EBE3C87}"/>
              </a:ext>
            </a:extLst>
          </p:cNvPr>
          <p:cNvSpPr txBox="1">
            <a:spLocks/>
          </p:cNvSpPr>
          <p:nvPr>
            <p:custDataLst>
              <p:tags r:id="rId3"/>
            </p:custDataLst>
          </p:nvPr>
        </p:nvSpPr>
        <p:spPr>
          <a:xfrm>
            <a:off x="633404" y="2670851"/>
            <a:ext cx="10500613" cy="3361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Par défaut, </a:t>
            </a:r>
            <a:r>
              <a:rPr lang="fr-FR" dirty="0"/>
              <a:t>tous les chemins dans lesquels les modules sont stockés : </a:t>
            </a:r>
          </a:p>
          <a:p>
            <a:pPr lvl="1"/>
            <a:r>
              <a:rPr lang="fr-FR" dirty="0"/>
              <a:t>C:\Users\</a:t>
            </a:r>
            <a:r>
              <a:rPr lang="fr-FR" i="1" dirty="0">
                <a:solidFill>
                  <a:schemeClr val="bg1">
                    <a:lumMod val="65000"/>
                  </a:schemeClr>
                </a:solidFill>
              </a:rPr>
              <a:t>username</a:t>
            </a:r>
            <a:r>
              <a:rPr lang="fr-FR" dirty="0"/>
              <a:t>\Documents\WindowsPowerShell\Modules</a:t>
            </a:r>
          </a:p>
          <a:p>
            <a:pPr lvl="1"/>
            <a:r>
              <a:rPr lang="fr-FR" dirty="0"/>
              <a:t>C:\ProgramFiles\WindowsPowerShell\Modules</a:t>
            </a:r>
          </a:p>
          <a:p>
            <a:pPr lvl="1"/>
            <a:r>
              <a:rPr lang="fr-FR" dirty="0"/>
              <a:t>C:\WINDOWS\system32\WindowsPowerShell\v1.0\Modules</a:t>
            </a:r>
          </a:p>
          <a:p>
            <a:endParaRPr lang="fr-FR" dirty="0"/>
          </a:p>
        </p:txBody>
      </p:sp>
      <p:sp>
        <p:nvSpPr>
          <p:cNvPr id="4" name="Espace réservé du pied de page 3">
            <a:extLst>
              <a:ext uri="{FF2B5EF4-FFF2-40B4-BE49-F238E27FC236}">
                <a16:creationId xmlns:a16="http://schemas.microsoft.com/office/drawing/2014/main" id="{FE51DD9C-A1B6-40CA-9649-0D11BC7B2E81}"/>
              </a:ext>
            </a:extLst>
          </p:cNvPr>
          <p:cNvSpPr>
            <a:spLocks noGrp="1"/>
          </p:cNvSpPr>
          <p:nvPr>
            <p:ph type="ftr" sz="quarter" idx="11"/>
          </p:nvPr>
        </p:nvSpPr>
        <p:spPr/>
        <p:txBody>
          <a:bodyPr/>
          <a:lstStyle/>
          <a:p>
            <a:r>
              <a:rPr lang="en-US"/>
              <a:t>Stella Roulière</a:t>
            </a:r>
            <a:endParaRPr lang="en-US" dirty="0"/>
          </a:p>
        </p:txBody>
      </p:sp>
      <p:sp>
        <p:nvSpPr>
          <p:cNvPr id="5" name="Espace réservé du numéro de diapositive 4">
            <a:extLst>
              <a:ext uri="{FF2B5EF4-FFF2-40B4-BE49-F238E27FC236}">
                <a16:creationId xmlns:a16="http://schemas.microsoft.com/office/drawing/2014/main" id="{B1B2F41B-00AC-4B5E-9567-2B1CD3E8291A}"/>
              </a:ext>
            </a:extLst>
          </p:cNvPr>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1562525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C13759-88C7-4DF5-8ACA-77FBA06F40EC}"/>
              </a:ext>
            </a:extLst>
          </p:cNvPr>
          <p:cNvSpPr txBox="1">
            <a:spLocks/>
          </p:cNvSpPr>
          <p:nvPr>
            <p:custDataLst>
              <p:tags r:id="rId1"/>
            </p:custDataLst>
          </p:nvPr>
        </p:nvSpPr>
        <p:spPr bwMode="gray">
          <a:xfrm>
            <a:off x="585952" y="-378372"/>
            <a:ext cx="11020096"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dirty="0"/>
              <a:t>Outils pour le Scripting</a:t>
            </a:r>
          </a:p>
        </p:txBody>
      </p:sp>
      <p:sp>
        <p:nvSpPr>
          <p:cNvPr id="8" name="Titre 1">
            <a:extLst>
              <a:ext uri="{FF2B5EF4-FFF2-40B4-BE49-F238E27FC236}">
                <a16:creationId xmlns:a16="http://schemas.microsoft.com/office/drawing/2014/main" id="{A92B4FEC-D728-49CE-AF97-C58A64047AF7}"/>
              </a:ext>
            </a:extLst>
          </p:cNvPr>
          <p:cNvSpPr>
            <a:spLocks noGrp="1"/>
          </p:cNvSpPr>
          <p:nvPr>
            <p:ph type="title"/>
            <p:custDataLst>
              <p:tags r:id="rId2"/>
            </p:custDataLst>
          </p:nvPr>
        </p:nvSpPr>
        <p:spPr>
          <a:xfrm>
            <a:off x="633404" y="935956"/>
            <a:ext cx="11558596" cy="924270"/>
          </a:xfrm>
        </p:spPr>
        <p:txBody>
          <a:bodyPr>
            <a:normAutofit/>
          </a:bodyPr>
          <a:lstStyle/>
          <a:p>
            <a:r>
              <a:rPr lang="fr-FR" dirty="0"/>
              <a:t>Les profils</a:t>
            </a:r>
          </a:p>
        </p:txBody>
      </p:sp>
      <p:sp>
        <p:nvSpPr>
          <p:cNvPr id="4" name="Espace réservé du contenu 2">
            <a:extLst>
              <a:ext uri="{FF2B5EF4-FFF2-40B4-BE49-F238E27FC236}">
                <a16:creationId xmlns:a16="http://schemas.microsoft.com/office/drawing/2014/main" id="{E127F008-A324-467F-B54D-EFC168175224}"/>
              </a:ext>
            </a:extLst>
          </p:cNvPr>
          <p:cNvSpPr txBox="1">
            <a:spLocks/>
          </p:cNvSpPr>
          <p:nvPr>
            <p:custDataLst>
              <p:tags r:id="rId3"/>
            </p:custDataLst>
          </p:nvPr>
        </p:nvSpPr>
        <p:spPr>
          <a:xfrm>
            <a:off x="633404" y="2670851"/>
            <a:ext cx="10500613" cy="33614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600" dirty="0"/>
              <a:t>Pour afficher son profil </a:t>
            </a:r>
            <a:r>
              <a:rPr lang="fr-FR" sz="2600" dirty="0" err="1"/>
              <a:t>powshell</a:t>
            </a:r>
            <a:r>
              <a:rPr lang="fr-FR" sz="2600" dirty="0"/>
              <a:t>:</a:t>
            </a:r>
          </a:p>
          <a:p>
            <a:r>
              <a:rPr lang="fr-FR" sz="2000" dirty="0">
                <a:solidFill>
                  <a:schemeClr val="tx1"/>
                </a:solidFill>
              </a:rPr>
              <a:t> </a:t>
            </a:r>
            <a:r>
              <a:rPr lang="fr-FR" sz="1800" dirty="0">
                <a:solidFill>
                  <a:schemeClr val="tx1"/>
                </a:solidFill>
                <a:latin typeface="Lucida Console" panose="020B0609040504020204" pitchFamily="49" charset="0"/>
              </a:rPr>
              <a:t>PS C:\WINDOWS\system32&gt; $profile</a:t>
            </a:r>
          </a:p>
          <a:p>
            <a:r>
              <a:rPr lang="fr-FR" sz="1800" dirty="0">
                <a:solidFill>
                  <a:schemeClr val="tx1"/>
                </a:solidFill>
                <a:latin typeface="Lucida Console" panose="020B0609040504020204" pitchFamily="49" charset="0"/>
              </a:rPr>
              <a:t>C:\Users\administrateur.FORMALOG\Documents\WindowsPowerShell\Microsoft.PowerShellISE_profile.ps1 </a:t>
            </a:r>
          </a:p>
          <a:p>
            <a:r>
              <a:rPr lang="fr-FR" sz="2600" dirty="0"/>
              <a:t>Pour créer son profil </a:t>
            </a:r>
            <a:r>
              <a:rPr lang="fr-FR" sz="2600" dirty="0" err="1"/>
              <a:t>powshell</a:t>
            </a:r>
            <a:endParaRPr lang="fr-FR" sz="2600" dirty="0"/>
          </a:p>
          <a:p>
            <a:r>
              <a:rPr lang="fr-FR" sz="1800" dirty="0">
                <a:solidFill>
                  <a:srgbClr val="00008B"/>
                </a:solidFill>
                <a:latin typeface="Lucida Console" panose="020B0609040504020204" pitchFamily="49" charset="0"/>
              </a:rPr>
              <a:t>if</a:t>
            </a:r>
            <a:r>
              <a:rPr lang="fr-FR" sz="1800" dirty="0">
                <a:solidFill>
                  <a:prstClr val="black"/>
                </a:solidFill>
                <a:latin typeface="Lucida Console" panose="020B0609040504020204" pitchFamily="49" charset="0"/>
              </a:rPr>
              <a:t> (</a:t>
            </a:r>
            <a:r>
              <a:rPr lang="fr-FR" sz="1800" dirty="0">
                <a:solidFill>
                  <a:srgbClr val="696969"/>
                </a:solidFill>
                <a:latin typeface="Lucida Console" panose="020B0609040504020204" pitchFamily="49" charset="0"/>
              </a:rPr>
              <a:t>!</a:t>
            </a:r>
            <a:r>
              <a:rPr lang="fr-FR" sz="1800" dirty="0">
                <a:solidFill>
                  <a:prstClr val="black"/>
                </a:solidFill>
                <a:latin typeface="Lucida Console" panose="020B0609040504020204" pitchFamily="49" charset="0"/>
              </a:rPr>
              <a:t>(</a:t>
            </a:r>
            <a:r>
              <a:rPr lang="fr-FR" sz="1800" dirty="0">
                <a:solidFill>
                  <a:srgbClr val="0000FF"/>
                </a:solidFill>
                <a:latin typeface="Lucida Console" panose="020B0609040504020204" pitchFamily="49" charset="0"/>
              </a:rPr>
              <a:t>Test-Path</a:t>
            </a:r>
            <a:r>
              <a:rPr lang="fr-FR" sz="1800" dirty="0">
                <a:solidFill>
                  <a:prstClr val="black"/>
                </a:solidFill>
                <a:latin typeface="Lucida Console" panose="020B0609040504020204" pitchFamily="49" charset="0"/>
              </a:rPr>
              <a:t> </a:t>
            </a:r>
            <a:r>
              <a:rPr lang="fr-FR" sz="1800" dirty="0">
                <a:solidFill>
                  <a:srgbClr val="000080"/>
                </a:solidFill>
                <a:latin typeface="Lucida Console" panose="020B0609040504020204" pitchFamily="49" charset="0"/>
              </a:rPr>
              <a:t>-Path</a:t>
            </a:r>
            <a:r>
              <a:rPr lang="fr-FR" sz="1800" dirty="0">
                <a:solidFill>
                  <a:prstClr val="black"/>
                </a:solidFill>
                <a:latin typeface="Lucida Console" panose="020B0609040504020204" pitchFamily="49" charset="0"/>
              </a:rPr>
              <a:t> </a:t>
            </a:r>
            <a:r>
              <a:rPr lang="fr-FR" sz="1800" dirty="0">
                <a:solidFill>
                  <a:srgbClr val="A82D00"/>
                </a:solidFill>
                <a:latin typeface="Lucida Console" panose="020B0609040504020204" pitchFamily="49" charset="0"/>
              </a:rPr>
              <a:t>$PROFILE</a:t>
            </a:r>
            <a:r>
              <a:rPr lang="fr-FR"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New-Item</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-Type</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File</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-Path</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$PROFILE</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-Force</a:t>
            </a:r>
            <a:r>
              <a:rPr lang="en-US" sz="1800" dirty="0">
                <a:solidFill>
                  <a:prstClr val="black"/>
                </a:solidFill>
                <a:latin typeface="Lucida Console" panose="020B0609040504020204" pitchFamily="49" charset="0"/>
              </a:rPr>
              <a:t> }</a:t>
            </a:r>
          </a:p>
          <a:p>
            <a:endParaRPr lang="en-US" sz="1800" dirty="0">
              <a:solidFill>
                <a:prstClr val="black"/>
              </a:solidFill>
              <a:latin typeface="Lucida Console" panose="020B0609040504020204" pitchFamily="49" charset="0"/>
            </a:endParaRPr>
          </a:p>
          <a:p>
            <a:r>
              <a:rPr lang="en-US" sz="1800" dirty="0" err="1">
                <a:solidFill>
                  <a:prstClr val="black"/>
                </a:solidFill>
                <a:latin typeface="Lucida Console" panose="020B0609040504020204" pitchFamily="49" charset="0"/>
              </a:rPr>
              <a:t>L’intérêt</a:t>
            </a:r>
            <a:r>
              <a:rPr lang="en-US" sz="1800" dirty="0">
                <a:solidFill>
                  <a:prstClr val="black"/>
                </a:solidFill>
                <a:latin typeface="Lucida Console" panose="020B0609040504020204" pitchFamily="49" charset="0"/>
              </a:rPr>
              <a:t> de </a:t>
            </a:r>
            <a:r>
              <a:rPr lang="en-US" sz="1800" dirty="0" err="1">
                <a:solidFill>
                  <a:prstClr val="black"/>
                </a:solidFill>
                <a:latin typeface="Lucida Console" panose="020B0609040504020204" pitchFamily="49" charset="0"/>
              </a:rPr>
              <a:t>ce</a:t>
            </a:r>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profil</a:t>
            </a:r>
            <a:r>
              <a:rPr lang="en-US" sz="1800" dirty="0">
                <a:solidFill>
                  <a:prstClr val="black"/>
                </a:solidFill>
                <a:latin typeface="Lucida Console" panose="020B0609040504020204" pitchFamily="49" charset="0"/>
              </a:rPr>
              <a:t>, nous </a:t>
            </a:r>
            <a:r>
              <a:rPr lang="en-US" sz="1800" dirty="0" err="1">
                <a:solidFill>
                  <a:prstClr val="black"/>
                </a:solidFill>
                <a:latin typeface="Lucida Console" panose="020B0609040504020204" pitchFamily="49" charset="0"/>
              </a:rPr>
              <a:t>permet</a:t>
            </a:r>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d’intégrer</a:t>
            </a:r>
            <a:r>
              <a:rPr lang="en-US" sz="1800" dirty="0">
                <a:solidFill>
                  <a:prstClr val="black"/>
                </a:solidFill>
                <a:latin typeface="Lucida Console" panose="020B0609040504020204" pitchFamily="49" charset="0"/>
              </a:rPr>
              <a:t> au </a:t>
            </a:r>
            <a:r>
              <a:rPr lang="en-US" sz="1800" dirty="0" err="1">
                <a:solidFill>
                  <a:prstClr val="black"/>
                </a:solidFill>
                <a:latin typeface="Lucida Console" panose="020B0609040504020204" pitchFamily="49" charset="0"/>
              </a:rPr>
              <a:t>lancement</a:t>
            </a:r>
            <a:r>
              <a:rPr lang="en-US" sz="1800" dirty="0">
                <a:solidFill>
                  <a:prstClr val="black"/>
                </a:solidFill>
                <a:latin typeface="Lucida Console" panose="020B0609040504020204" pitchFamily="49" charset="0"/>
              </a:rPr>
              <a:t>, des </a:t>
            </a:r>
            <a:r>
              <a:rPr lang="en-US" sz="1800" dirty="0" err="1">
                <a:solidFill>
                  <a:prstClr val="black"/>
                </a:solidFill>
                <a:latin typeface="Lucida Console" panose="020B0609040504020204" pitchFamily="49" charset="0"/>
              </a:rPr>
              <a:t>commandes</a:t>
            </a:r>
            <a:r>
              <a:rPr lang="en-US" sz="1800" dirty="0">
                <a:solidFill>
                  <a:prstClr val="black"/>
                </a:solidFill>
                <a:latin typeface="Lucida Console" panose="020B0609040504020204" pitchFamily="49" charset="0"/>
              </a:rPr>
              <a:t> et variables. On </a:t>
            </a:r>
            <a:r>
              <a:rPr lang="en-US" sz="1800" dirty="0" err="1">
                <a:solidFill>
                  <a:prstClr val="black"/>
                </a:solidFill>
                <a:latin typeface="Lucida Console" panose="020B0609040504020204" pitchFamily="49" charset="0"/>
              </a:rPr>
              <a:t>pourrait</a:t>
            </a:r>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aussi</a:t>
            </a:r>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créer</a:t>
            </a:r>
            <a:r>
              <a:rPr lang="en-US" sz="1800" dirty="0">
                <a:solidFill>
                  <a:prstClr val="black"/>
                </a:solidFill>
                <a:latin typeface="Lucida Console" panose="020B0609040504020204" pitchFamily="49" charset="0"/>
              </a:rPr>
              <a:t> un </a:t>
            </a:r>
            <a:r>
              <a:rPr lang="en-US" sz="1800" dirty="0" err="1">
                <a:solidFill>
                  <a:prstClr val="black"/>
                </a:solidFill>
                <a:latin typeface="Lucida Console" panose="020B0609040504020204" pitchFamily="49" charset="0"/>
              </a:rPr>
              <a:t>profil</a:t>
            </a:r>
            <a:r>
              <a:rPr lang="en-US" sz="1800" dirty="0">
                <a:solidFill>
                  <a:prstClr val="black"/>
                </a:solidFill>
                <a:latin typeface="Lucida Console" panose="020B0609040504020204" pitchFamily="49" charset="0"/>
              </a:rPr>
              <a:t> pour </a:t>
            </a:r>
            <a:r>
              <a:rPr lang="en-US" sz="1800" dirty="0" err="1">
                <a:solidFill>
                  <a:prstClr val="black"/>
                </a:solidFill>
                <a:latin typeface="Lucida Console" panose="020B0609040504020204" pitchFamily="49" charset="0"/>
              </a:rPr>
              <a:t>tous</a:t>
            </a:r>
            <a:r>
              <a:rPr lang="en-US" sz="1800" dirty="0">
                <a:solidFill>
                  <a:prstClr val="black"/>
                </a:solidFill>
                <a:latin typeface="Lucida Console" panose="020B0609040504020204" pitchFamily="49" charset="0"/>
              </a:rPr>
              <a:t> les </a:t>
            </a:r>
            <a:r>
              <a:rPr lang="en-US" sz="1800" dirty="0" err="1">
                <a:solidFill>
                  <a:prstClr val="black"/>
                </a:solidFill>
                <a:latin typeface="Lucida Console" panose="020B0609040504020204" pitchFamily="49" charset="0"/>
              </a:rPr>
              <a:t>utilisateurs</a:t>
            </a:r>
            <a:r>
              <a:rPr lang="en-US" sz="1800" dirty="0">
                <a:solidFill>
                  <a:prstClr val="black"/>
                </a:solidFill>
                <a:latin typeface="Lucida Console" panose="020B0609040504020204" pitchFamily="49" charset="0"/>
              </a:rPr>
              <a:t> qui se </a:t>
            </a:r>
            <a:r>
              <a:rPr lang="en-US" sz="1800" dirty="0" err="1">
                <a:solidFill>
                  <a:prstClr val="black"/>
                </a:solidFill>
                <a:latin typeface="Lucida Console" panose="020B0609040504020204" pitchFamily="49" charset="0"/>
              </a:rPr>
              <a:t>connecteraient</a:t>
            </a:r>
            <a:r>
              <a:rPr lang="en-US" sz="1800" dirty="0">
                <a:solidFill>
                  <a:prstClr val="black"/>
                </a:solidFill>
                <a:latin typeface="Lucida Console" panose="020B0609040504020204" pitchFamily="49" charset="0"/>
              </a:rPr>
              <a:t>. </a:t>
            </a:r>
            <a:endParaRPr lang="fr-FR" sz="1800" dirty="0">
              <a:solidFill>
                <a:schemeClr val="tx1"/>
              </a:solidFill>
              <a:latin typeface="Lucida Console" panose="020B0609040504020204" pitchFamily="49" charset="0"/>
            </a:endParaRPr>
          </a:p>
        </p:txBody>
      </p:sp>
      <p:sp>
        <p:nvSpPr>
          <p:cNvPr id="6" name="Espace réservé du pied de page 5">
            <a:extLst>
              <a:ext uri="{FF2B5EF4-FFF2-40B4-BE49-F238E27FC236}">
                <a16:creationId xmlns:a16="http://schemas.microsoft.com/office/drawing/2014/main" id="{1CC25360-F915-4B82-B6A8-1BA44DE3AC37}"/>
              </a:ext>
            </a:extLst>
          </p:cNvPr>
          <p:cNvSpPr>
            <a:spLocks noGrp="1"/>
          </p:cNvSpPr>
          <p:nvPr>
            <p:ph type="ftr" sz="quarter" idx="11"/>
          </p:nvPr>
        </p:nvSpPr>
        <p:spPr/>
        <p:txBody>
          <a:bodyPr/>
          <a:lstStyle/>
          <a:p>
            <a:r>
              <a:rPr lang="en-US"/>
              <a:t>Stella Roulière</a:t>
            </a:r>
            <a:endParaRPr lang="en-US" dirty="0"/>
          </a:p>
        </p:txBody>
      </p:sp>
      <p:sp>
        <p:nvSpPr>
          <p:cNvPr id="7" name="Espace réservé du numéro de diapositive 6">
            <a:extLst>
              <a:ext uri="{FF2B5EF4-FFF2-40B4-BE49-F238E27FC236}">
                <a16:creationId xmlns:a16="http://schemas.microsoft.com/office/drawing/2014/main" id="{FDE28C4A-6058-489A-93BC-F9086276CC16}"/>
              </a:ext>
            </a:extLst>
          </p:cNvPr>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2057550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1154954" y="-217706"/>
            <a:ext cx="9144000"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PowerShell</a:t>
            </a:r>
          </a:p>
        </p:txBody>
      </p:sp>
      <p:sp>
        <p:nvSpPr>
          <p:cNvPr id="3" name="Titre 1">
            <a:extLst>
              <a:ext uri="{FF2B5EF4-FFF2-40B4-BE49-F238E27FC236}">
                <a16:creationId xmlns:a16="http://schemas.microsoft.com/office/drawing/2014/main" id="{5CB5B72B-A99C-41AB-BCEC-98B99BF634C5}"/>
              </a:ext>
            </a:extLst>
          </p:cNvPr>
          <p:cNvSpPr>
            <a:spLocks noGrp="1"/>
          </p:cNvSpPr>
          <p:nvPr>
            <p:ph type="title"/>
            <p:custDataLst>
              <p:tags r:id="rId2"/>
            </p:custDataLst>
          </p:nvPr>
        </p:nvSpPr>
        <p:spPr>
          <a:xfrm>
            <a:off x="1154954" y="959266"/>
            <a:ext cx="11558596" cy="1210628"/>
          </a:xfrm>
        </p:spPr>
        <p:txBody>
          <a:bodyPr/>
          <a:lstStyle/>
          <a:p>
            <a:r>
              <a:rPr lang="fr-FR" dirty="0"/>
              <a:t>PowerShell Core</a:t>
            </a:r>
          </a:p>
        </p:txBody>
      </p:sp>
      <p:sp>
        <p:nvSpPr>
          <p:cNvPr id="5" name="Espace réservé du contenu 2">
            <a:extLst>
              <a:ext uri="{FF2B5EF4-FFF2-40B4-BE49-F238E27FC236}">
                <a16:creationId xmlns:a16="http://schemas.microsoft.com/office/drawing/2014/main" id="{CCB52AAB-7411-467F-819F-4B699F8DE30B}"/>
              </a:ext>
            </a:extLst>
          </p:cNvPr>
          <p:cNvSpPr>
            <a:spLocks noGrp="1"/>
          </p:cNvSpPr>
          <p:nvPr>
            <p:ph idx="1"/>
            <p:custDataLst>
              <p:tags r:id="rId3"/>
            </p:custDataLst>
          </p:nvPr>
        </p:nvSpPr>
        <p:spPr>
          <a:xfrm>
            <a:off x="736578" y="2540722"/>
            <a:ext cx="10718843" cy="4015740"/>
          </a:xfrm>
        </p:spPr>
        <p:txBody>
          <a:bodyPr>
            <a:normAutofit/>
          </a:bodyPr>
          <a:lstStyle/>
          <a:p>
            <a:r>
              <a:rPr lang="fr-FR" dirty="0"/>
              <a:t>Depuis août 2016 et dans la lignée des Frameworks .NET deux ans auparavant, PowerShell est passé en « Open Source ».</a:t>
            </a:r>
          </a:p>
          <a:p>
            <a:r>
              <a:rPr lang="fr-FR" dirty="0"/>
              <a:t>C’est une évolution majeure de Microsoft ces dernières années, démontrant une volonté d’ouverture vers d’autres environnements.</a:t>
            </a:r>
          </a:p>
          <a:p>
            <a:r>
              <a:rPr lang="fr-FR" dirty="0"/>
              <a:t>D’autres exemples récents d’ouverture :</a:t>
            </a:r>
          </a:p>
          <a:p>
            <a:pPr lvl="1"/>
            <a:r>
              <a:rPr lang="fr-FR" dirty="0"/>
              <a:t>L’intégration du Bash dans Windows 10</a:t>
            </a:r>
          </a:p>
          <a:p>
            <a:pPr lvl="1"/>
            <a:r>
              <a:rPr lang="fr-FR" dirty="0"/>
              <a:t>SQL Server porté sur Linux</a:t>
            </a:r>
          </a:p>
          <a:p>
            <a:pPr lvl="1"/>
            <a:r>
              <a:rPr lang="fr-FR" dirty="0"/>
              <a:t>L’ouverture vers le monde Linux dans Azure</a:t>
            </a:r>
          </a:p>
          <a:p>
            <a:pPr lvl="1"/>
            <a:r>
              <a:rPr lang="fr-FR" dirty="0"/>
              <a:t>…</a:t>
            </a:r>
          </a:p>
        </p:txBody>
      </p:sp>
      <p:sp>
        <p:nvSpPr>
          <p:cNvPr id="2" name="ZoneTexte 1">
            <a:extLst>
              <a:ext uri="{FF2B5EF4-FFF2-40B4-BE49-F238E27FC236}">
                <a16:creationId xmlns:a16="http://schemas.microsoft.com/office/drawing/2014/main" id="{30E8F331-4956-420B-84AE-402F73128A2B}"/>
              </a:ext>
            </a:extLst>
          </p:cNvPr>
          <p:cNvSpPr txBox="1"/>
          <p:nvPr/>
        </p:nvSpPr>
        <p:spPr>
          <a:xfrm rot="20684236">
            <a:off x="7696651" y="4106686"/>
            <a:ext cx="3771650" cy="1119625"/>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Plus de rivalité, aujourd’hui tout le monde cohabite !</a:t>
            </a:r>
          </a:p>
        </p:txBody>
      </p:sp>
      <p:sp>
        <p:nvSpPr>
          <p:cNvPr id="8" name="Espace réservé du pied de page 7">
            <a:extLst>
              <a:ext uri="{FF2B5EF4-FFF2-40B4-BE49-F238E27FC236}">
                <a16:creationId xmlns:a16="http://schemas.microsoft.com/office/drawing/2014/main" id="{34CF8561-88AC-4475-AD73-9530A44FC6BC}"/>
              </a:ext>
            </a:extLst>
          </p:cNvPr>
          <p:cNvSpPr>
            <a:spLocks noGrp="1"/>
          </p:cNvSpPr>
          <p:nvPr>
            <p:ph type="ftr" sz="quarter" idx="11"/>
          </p:nvPr>
        </p:nvSpPr>
        <p:spPr/>
        <p:txBody>
          <a:bodyPr/>
          <a:lstStyle/>
          <a:p>
            <a:r>
              <a:rPr lang="en-US"/>
              <a:t>Stella Roulière</a:t>
            </a:r>
            <a:endParaRPr lang="en-US" dirty="0"/>
          </a:p>
        </p:txBody>
      </p:sp>
      <p:sp>
        <p:nvSpPr>
          <p:cNvPr id="9" name="Espace réservé du numéro de diapositive 8">
            <a:extLst>
              <a:ext uri="{FF2B5EF4-FFF2-40B4-BE49-F238E27FC236}">
                <a16:creationId xmlns:a16="http://schemas.microsoft.com/office/drawing/2014/main" id="{DE744600-D5D4-48E6-8985-16AEC66E7E5C}"/>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14918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96ED7F1-485F-41AE-AF4A-80F806F50476}"/>
              </a:ext>
            </a:extLst>
          </p:cNvPr>
          <p:cNvSpPr txBox="1">
            <a:spLocks/>
          </p:cNvSpPr>
          <p:nvPr>
            <p:custDataLst>
              <p:tags r:id="rId1"/>
            </p:custDataLst>
          </p:nvPr>
        </p:nvSpPr>
        <p:spPr bwMode="gray">
          <a:xfrm>
            <a:off x="1154954" y="-217706"/>
            <a:ext cx="9144000" cy="2387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PowerShell</a:t>
            </a:r>
          </a:p>
        </p:txBody>
      </p:sp>
      <p:sp>
        <p:nvSpPr>
          <p:cNvPr id="3" name="Titre 1">
            <a:extLst>
              <a:ext uri="{FF2B5EF4-FFF2-40B4-BE49-F238E27FC236}">
                <a16:creationId xmlns:a16="http://schemas.microsoft.com/office/drawing/2014/main" id="{154FF499-36A7-4530-8260-25FCE045FDB4}"/>
              </a:ext>
            </a:extLst>
          </p:cNvPr>
          <p:cNvSpPr>
            <a:spLocks noGrp="1"/>
          </p:cNvSpPr>
          <p:nvPr>
            <p:ph type="title"/>
            <p:custDataLst>
              <p:tags r:id="rId2"/>
            </p:custDataLst>
          </p:nvPr>
        </p:nvSpPr>
        <p:spPr>
          <a:xfrm>
            <a:off x="1154954" y="959266"/>
            <a:ext cx="11558596" cy="1210628"/>
          </a:xfrm>
        </p:spPr>
        <p:txBody>
          <a:bodyPr/>
          <a:lstStyle/>
          <a:p>
            <a:r>
              <a:rPr lang="fr-FR" dirty="0"/>
              <a:t>Les particularités PowerShell Core</a:t>
            </a:r>
          </a:p>
        </p:txBody>
      </p:sp>
      <p:sp>
        <p:nvSpPr>
          <p:cNvPr id="2" name="Rectangle 1">
            <a:extLst>
              <a:ext uri="{FF2B5EF4-FFF2-40B4-BE49-F238E27FC236}">
                <a16:creationId xmlns:a16="http://schemas.microsoft.com/office/drawing/2014/main" id="{3FA15094-F0CF-46F5-9BD5-3EAC0C021B3B}"/>
              </a:ext>
            </a:extLst>
          </p:cNvPr>
          <p:cNvSpPr/>
          <p:nvPr>
            <p:custDataLst>
              <p:tags r:id="rId3"/>
            </p:custDataLst>
          </p:nvPr>
        </p:nvSpPr>
        <p:spPr>
          <a:xfrm>
            <a:off x="637232" y="2291339"/>
            <a:ext cx="10179444" cy="830997"/>
          </a:xfrm>
          <a:prstGeom prst="rect">
            <a:avLst/>
          </a:prstGeom>
        </p:spPr>
        <p:txBody>
          <a:bodyPr wrap="square">
            <a:spAutoFit/>
          </a:bodyPr>
          <a:lstStyle/>
          <a:p>
            <a:r>
              <a:rPr lang="fr-FR" sz="2400" dirty="0">
                <a:solidFill>
                  <a:srgbClr val="343642"/>
                </a:solidFill>
                <a:latin typeface="Segoe UI" panose="020B0502040204020203" pitchFamily="34" charset="0"/>
                <a:cs typeface="Segoe UI" panose="020B0502040204020203" pitchFamily="34" charset="0"/>
              </a:rPr>
              <a:t>Pour les habitués de PowerShell sous Windows, Powershell Core nécessite quelques points d’attention :</a:t>
            </a:r>
          </a:p>
        </p:txBody>
      </p:sp>
      <p:sp>
        <p:nvSpPr>
          <p:cNvPr id="6" name="Espace réservé du contenu 2">
            <a:extLst>
              <a:ext uri="{FF2B5EF4-FFF2-40B4-BE49-F238E27FC236}">
                <a16:creationId xmlns:a16="http://schemas.microsoft.com/office/drawing/2014/main" id="{6BB0021C-6FEE-4AA7-B781-DB14D06E4007}"/>
              </a:ext>
            </a:extLst>
          </p:cNvPr>
          <p:cNvSpPr>
            <a:spLocks noGrp="1"/>
          </p:cNvSpPr>
          <p:nvPr>
            <p:ph idx="1"/>
            <p:custDataLst>
              <p:tags r:id="rId4"/>
            </p:custDataLst>
          </p:nvPr>
        </p:nvSpPr>
        <p:spPr>
          <a:xfrm>
            <a:off x="736578" y="3122336"/>
            <a:ext cx="10718843" cy="3439619"/>
          </a:xfrm>
        </p:spPr>
        <p:txBody>
          <a:bodyPr>
            <a:normAutofit/>
          </a:bodyPr>
          <a:lstStyle/>
          <a:p>
            <a:r>
              <a:rPr lang="fr-FR" dirty="0"/>
              <a:t>Pas de requêtes WMI ou CIM (propres aux systèmes Windows)</a:t>
            </a:r>
          </a:p>
          <a:p>
            <a:pPr lvl="1"/>
            <a:r>
              <a:rPr lang="fr-FR" dirty="0"/>
              <a:t>Un certain nombre de commandes utilisant du WMI sont donc indisponibles</a:t>
            </a:r>
          </a:p>
          <a:p>
            <a:r>
              <a:rPr lang="fr-FR" dirty="0"/>
              <a:t>Pas de planification de tâches via cmdlets</a:t>
            </a:r>
          </a:p>
          <a:p>
            <a:r>
              <a:rPr lang="fr-FR" dirty="0"/>
              <a:t>Certains alias ne sont pas disponibles</a:t>
            </a:r>
          </a:p>
          <a:p>
            <a:r>
              <a:rPr lang="fr-FR" dirty="0"/>
              <a:t>Utilisation du Remoting PowerShell impossible</a:t>
            </a:r>
          </a:p>
          <a:p>
            <a:r>
              <a:rPr lang="fr-FR" dirty="0"/>
              <a:t>Sous Linux, on respecte la casse !</a:t>
            </a:r>
          </a:p>
          <a:p>
            <a:r>
              <a:rPr lang="fr-FR" dirty="0"/>
              <a:t>Certaines incompatibilités sur des fonctions avec des scripts Windows</a:t>
            </a:r>
          </a:p>
        </p:txBody>
      </p:sp>
      <p:sp>
        <p:nvSpPr>
          <p:cNvPr id="7" name="Espace réservé du pied de page 6">
            <a:extLst>
              <a:ext uri="{FF2B5EF4-FFF2-40B4-BE49-F238E27FC236}">
                <a16:creationId xmlns:a16="http://schemas.microsoft.com/office/drawing/2014/main" id="{302496D2-2660-4409-B6C0-40C9C6F1D658}"/>
              </a:ext>
            </a:extLst>
          </p:cNvPr>
          <p:cNvSpPr>
            <a:spLocks noGrp="1"/>
          </p:cNvSpPr>
          <p:nvPr>
            <p:ph type="ftr" sz="quarter" idx="11"/>
          </p:nvPr>
        </p:nvSpPr>
        <p:spPr/>
        <p:txBody>
          <a:bodyPr/>
          <a:lstStyle/>
          <a:p>
            <a:r>
              <a:rPr lang="en-US"/>
              <a:t>Stella Roulière</a:t>
            </a:r>
            <a:endParaRPr lang="en-US" dirty="0"/>
          </a:p>
        </p:txBody>
      </p:sp>
      <p:sp>
        <p:nvSpPr>
          <p:cNvPr id="8" name="Espace réservé du numéro de diapositive 7">
            <a:extLst>
              <a:ext uri="{FF2B5EF4-FFF2-40B4-BE49-F238E27FC236}">
                <a16:creationId xmlns:a16="http://schemas.microsoft.com/office/drawing/2014/main" id="{A127DC51-5DED-46EB-A05F-15F3BECE9CA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0338453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26"/>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5"/>
</p:tagLst>
</file>

<file path=ppt/tags/tag104.xml><?xml version="1.0" encoding="utf-8"?>
<p:tagLst xmlns:a="http://schemas.openxmlformats.org/drawingml/2006/main" xmlns:r="http://schemas.openxmlformats.org/officeDocument/2006/relationships" xmlns:p="http://schemas.openxmlformats.org/presentationml/2006/main">
  <p:tag name="NUM" val="6"/>
</p:tagLst>
</file>

<file path=ppt/tags/tag105.xml><?xml version="1.0" encoding="utf-8"?>
<p:tagLst xmlns:a="http://schemas.openxmlformats.org/drawingml/2006/main" xmlns:r="http://schemas.openxmlformats.org/officeDocument/2006/relationships" xmlns:p="http://schemas.openxmlformats.org/presentationml/2006/main">
  <p:tag name="NUM" val="7"/>
</p:tagLst>
</file>

<file path=ppt/tags/tag106.xml><?xml version="1.0" encoding="utf-8"?>
<p:tagLst xmlns:a="http://schemas.openxmlformats.org/drawingml/2006/main" xmlns:r="http://schemas.openxmlformats.org/officeDocument/2006/relationships" xmlns:p="http://schemas.openxmlformats.org/presentationml/2006/main">
  <p:tag name="NUM" val="8"/>
</p:tagLst>
</file>

<file path=ppt/tags/tag107.xml><?xml version="1.0" encoding="utf-8"?>
<p:tagLst xmlns:a="http://schemas.openxmlformats.org/drawingml/2006/main" xmlns:r="http://schemas.openxmlformats.org/officeDocument/2006/relationships" xmlns:p="http://schemas.openxmlformats.org/presentationml/2006/main">
  <p:tag name="NUM" val="9"/>
</p:tagLst>
</file>

<file path=ppt/tags/tag108.xml><?xml version="1.0" encoding="utf-8"?>
<p:tagLst xmlns:a="http://schemas.openxmlformats.org/drawingml/2006/main" xmlns:r="http://schemas.openxmlformats.org/officeDocument/2006/relationships" xmlns:p="http://schemas.openxmlformats.org/presentationml/2006/main">
  <p:tag name="NUM" val="14"/>
</p:tagLst>
</file>

<file path=ppt/tags/tag109.xml><?xml version="1.0" encoding="utf-8"?>
<p:tagLst xmlns:a="http://schemas.openxmlformats.org/drawingml/2006/main" xmlns:r="http://schemas.openxmlformats.org/officeDocument/2006/relationships" xmlns:p="http://schemas.openxmlformats.org/presentationml/2006/main">
  <p:tag name="NUM" val="10"/>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12"/>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5"/>
</p:tagLst>
</file>

<file path=ppt/tags/tag114.xml><?xml version="1.0" encoding="utf-8"?>
<p:tagLst xmlns:a="http://schemas.openxmlformats.org/drawingml/2006/main" xmlns:r="http://schemas.openxmlformats.org/officeDocument/2006/relationships" xmlns:p="http://schemas.openxmlformats.org/presentationml/2006/main">
  <p:tag name="NUM" val="8"/>
</p:tagLst>
</file>

<file path=ppt/tags/tag115.xml><?xml version="1.0" encoding="utf-8"?>
<p:tagLst xmlns:a="http://schemas.openxmlformats.org/drawingml/2006/main" xmlns:r="http://schemas.openxmlformats.org/officeDocument/2006/relationships" xmlns:p="http://schemas.openxmlformats.org/presentationml/2006/main">
  <p:tag name="NUM" val="7"/>
</p:tagLst>
</file>

<file path=ppt/tags/tag116.xml><?xml version="1.0" encoding="utf-8"?>
<p:tagLst xmlns:a="http://schemas.openxmlformats.org/drawingml/2006/main" xmlns:r="http://schemas.openxmlformats.org/officeDocument/2006/relationships" xmlns:p="http://schemas.openxmlformats.org/presentationml/2006/main">
  <p:tag name="NUM" val="12"/>
</p:tagLst>
</file>

<file path=ppt/tags/tag117.xml><?xml version="1.0" encoding="utf-8"?>
<p:tagLst xmlns:a="http://schemas.openxmlformats.org/drawingml/2006/main" xmlns:r="http://schemas.openxmlformats.org/officeDocument/2006/relationships" xmlns:p="http://schemas.openxmlformats.org/presentationml/2006/main">
  <p:tag name="NUM" val="11"/>
</p:tagLst>
</file>

<file path=ppt/tags/tag118.xml><?xml version="1.0" encoding="utf-8"?>
<p:tagLst xmlns:a="http://schemas.openxmlformats.org/drawingml/2006/main" xmlns:r="http://schemas.openxmlformats.org/officeDocument/2006/relationships" xmlns:p="http://schemas.openxmlformats.org/presentationml/2006/main">
  <p:tag name="NUM" val="10"/>
</p:tagLst>
</file>

<file path=ppt/tags/tag119.xml><?xml version="1.0" encoding="utf-8"?>
<p:tagLst xmlns:a="http://schemas.openxmlformats.org/drawingml/2006/main" xmlns:r="http://schemas.openxmlformats.org/officeDocument/2006/relationships" xmlns:p="http://schemas.openxmlformats.org/presentationml/2006/main">
  <p:tag name="NUM" val="6"/>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5"/>
</p:tagLst>
</file>

<file path=ppt/tags/tag123.xml><?xml version="1.0" encoding="utf-8"?>
<p:tagLst xmlns:a="http://schemas.openxmlformats.org/drawingml/2006/main" xmlns:r="http://schemas.openxmlformats.org/officeDocument/2006/relationships" xmlns:p="http://schemas.openxmlformats.org/presentationml/2006/main">
  <p:tag name="NUM" val="7"/>
</p:tagLst>
</file>

<file path=ppt/tags/tag124.xml><?xml version="1.0" encoding="utf-8"?>
<p:tagLst xmlns:a="http://schemas.openxmlformats.org/drawingml/2006/main" xmlns:r="http://schemas.openxmlformats.org/officeDocument/2006/relationships" xmlns:p="http://schemas.openxmlformats.org/presentationml/2006/main">
  <p:tag name="NUM" val="8"/>
</p:tagLst>
</file>

<file path=ppt/tags/tag125.xml><?xml version="1.0" encoding="utf-8"?>
<p:tagLst xmlns:a="http://schemas.openxmlformats.org/drawingml/2006/main" xmlns:r="http://schemas.openxmlformats.org/officeDocument/2006/relationships" xmlns:p="http://schemas.openxmlformats.org/presentationml/2006/main">
  <p:tag name="NUM" val="9"/>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5"/>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5"/>
</p:tagLst>
</file>

<file path=ppt/tags/tag132.xml><?xml version="1.0" encoding="utf-8"?>
<p:tagLst xmlns:a="http://schemas.openxmlformats.org/drawingml/2006/main" xmlns:r="http://schemas.openxmlformats.org/officeDocument/2006/relationships" xmlns:p="http://schemas.openxmlformats.org/presentationml/2006/main">
  <p:tag name="NUM" val="7"/>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6"/>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40.xml><?xml version="1.0" encoding="utf-8"?>
<p:tagLst xmlns:a="http://schemas.openxmlformats.org/drawingml/2006/main" xmlns:r="http://schemas.openxmlformats.org/officeDocument/2006/relationships" xmlns:p="http://schemas.openxmlformats.org/presentationml/2006/main">
  <p:tag name="NUM" val="5"/>
</p:tagLst>
</file>

<file path=ppt/tags/tag141.xml><?xml version="1.0" encoding="utf-8"?>
<p:tagLst xmlns:a="http://schemas.openxmlformats.org/drawingml/2006/main" xmlns:r="http://schemas.openxmlformats.org/officeDocument/2006/relationships" xmlns:p="http://schemas.openxmlformats.org/presentationml/2006/main">
  <p:tag name="NUM" val="6"/>
</p:tagLst>
</file>

<file path=ppt/tags/tag142.xml><?xml version="1.0" encoding="utf-8"?>
<p:tagLst xmlns:a="http://schemas.openxmlformats.org/drawingml/2006/main" xmlns:r="http://schemas.openxmlformats.org/officeDocument/2006/relationships" xmlns:p="http://schemas.openxmlformats.org/presentationml/2006/main">
  <p:tag name="NUM" val="7"/>
</p:tagLst>
</file>

<file path=ppt/tags/tag143.xml><?xml version="1.0" encoding="utf-8"?>
<p:tagLst xmlns:a="http://schemas.openxmlformats.org/drawingml/2006/main" xmlns:r="http://schemas.openxmlformats.org/officeDocument/2006/relationships" xmlns:p="http://schemas.openxmlformats.org/presentationml/2006/main">
  <p:tag name="NUM" val="1"/>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7"/>
</p:tagLst>
</file>

<file path=ppt/tags/tag146.xml><?xml version="1.0" encoding="utf-8"?>
<p:tagLst xmlns:a="http://schemas.openxmlformats.org/drawingml/2006/main" xmlns:r="http://schemas.openxmlformats.org/officeDocument/2006/relationships" xmlns:p="http://schemas.openxmlformats.org/presentationml/2006/main">
  <p:tag name="NUM" val="5"/>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8"/>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50.xml><?xml version="1.0" encoding="utf-8"?>
<p:tagLst xmlns:a="http://schemas.openxmlformats.org/drawingml/2006/main" xmlns:r="http://schemas.openxmlformats.org/officeDocument/2006/relationships" xmlns:p="http://schemas.openxmlformats.org/presentationml/2006/main">
  <p:tag name="NUM" val="5"/>
</p:tagLst>
</file>

<file path=ppt/tags/tag151.xml><?xml version="1.0" encoding="utf-8"?>
<p:tagLst xmlns:a="http://schemas.openxmlformats.org/drawingml/2006/main" xmlns:r="http://schemas.openxmlformats.org/officeDocument/2006/relationships" xmlns:p="http://schemas.openxmlformats.org/presentationml/2006/main">
  <p:tag name="NUM" val="7"/>
</p:tagLst>
</file>

<file path=ppt/tags/tag152.xml><?xml version="1.0" encoding="utf-8"?>
<p:tagLst xmlns:a="http://schemas.openxmlformats.org/drawingml/2006/main" xmlns:r="http://schemas.openxmlformats.org/officeDocument/2006/relationships" xmlns:p="http://schemas.openxmlformats.org/presentationml/2006/main">
  <p:tag name="NUM" val="11"/>
</p:tagLst>
</file>

<file path=ppt/tags/tag153.xml><?xml version="1.0" encoding="utf-8"?>
<p:tagLst xmlns:a="http://schemas.openxmlformats.org/drawingml/2006/main" xmlns:r="http://schemas.openxmlformats.org/officeDocument/2006/relationships" xmlns:p="http://schemas.openxmlformats.org/presentationml/2006/main">
  <p:tag name="NUM" val="1"/>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3"/>
</p:tagLst>
</file>

<file path=ppt/tags/tag156.xml><?xml version="1.0" encoding="utf-8"?>
<p:tagLst xmlns:a="http://schemas.openxmlformats.org/drawingml/2006/main" xmlns:r="http://schemas.openxmlformats.org/officeDocument/2006/relationships" xmlns:p="http://schemas.openxmlformats.org/presentationml/2006/main">
  <p:tag name="NUM" val="4"/>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4"/>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3"/>
</p:tagLst>
</file>

<file path=ppt/tags/tag164.xml><?xml version="1.0" encoding="utf-8"?>
<p:tagLst xmlns:a="http://schemas.openxmlformats.org/drawingml/2006/main" xmlns:r="http://schemas.openxmlformats.org/officeDocument/2006/relationships" xmlns:p="http://schemas.openxmlformats.org/presentationml/2006/main">
  <p:tag name="NUM" val="5"/>
</p:tagLst>
</file>

<file path=ppt/tags/tag165.xml><?xml version="1.0" encoding="utf-8"?>
<p:tagLst xmlns:a="http://schemas.openxmlformats.org/drawingml/2006/main" xmlns:r="http://schemas.openxmlformats.org/officeDocument/2006/relationships" xmlns:p="http://schemas.openxmlformats.org/presentationml/2006/main">
  <p:tag name="NUM" val="4"/>
</p:tagLst>
</file>

<file path=ppt/tags/tag166.xml><?xml version="1.0" encoding="utf-8"?>
<p:tagLst xmlns:a="http://schemas.openxmlformats.org/drawingml/2006/main" xmlns:r="http://schemas.openxmlformats.org/officeDocument/2006/relationships" xmlns:p="http://schemas.openxmlformats.org/presentationml/2006/main">
  <p:tag name="NUM" val="6"/>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70.xml><?xml version="1.0" encoding="utf-8"?>
<p:tagLst xmlns:a="http://schemas.openxmlformats.org/drawingml/2006/main" xmlns:r="http://schemas.openxmlformats.org/officeDocument/2006/relationships" xmlns:p="http://schemas.openxmlformats.org/presentationml/2006/main">
  <p:tag name="NUM" val="4"/>
</p:tagLst>
</file>

<file path=ppt/tags/tag171.xml><?xml version="1.0" encoding="utf-8"?>
<p:tagLst xmlns:a="http://schemas.openxmlformats.org/drawingml/2006/main" xmlns:r="http://schemas.openxmlformats.org/officeDocument/2006/relationships" xmlns:p="http://schemas.openxmlformats.org/presentationml/2006/main">
  <p:tag name="NUM" val="8"/>
</p:tagLst>
</file>

<file path=ppt/tags/tag172.xml><?xml version="1.0" encoding="utf-8"?>
<p:tagLst xmlns:a="http://schemas.openxmlformats.org/drawingml/2006/main" xmlns:r="http://schemas.openxmlformats.org/officeDocument/2006/relationships" xmlns:p="http://schemas.openxmlformats.org/presentationml/2006/main">
  <p:tag name="NUM" val="5"/>
</p:tagLst>
</file>

<file path=ppt/tags/tag173.xml><?xml version="1.0" encoding="utf-8"?>
<p:tagLst xmlns:a="http://schemas.openxmlformats.org/drawingml/2006/main" xmlns:r="http://schemas.openxmlformats.org/officeDocument/2006/relationships" xmlns:p="http://schemas.openxmlformats.org/presentationml/2006/main">
  <p:tag name="NUM" val="7"/>
</p:tagLst>
</file>

<file path=ppt/tags/tag174.xml><?xml version="1.0" encoding="utf-8"?>
<p:tagLst xmlns:a="http://schemas.openxmlformats.org/drawingml/2006/main" xmlns:r="http://schemas.openxmlformats.org/officeDocument/2006/relationships" xmlns:p="http://schemas.openxmlformats.org/presentationml/2006/main">
  <p:tag name="NUM" val="6"/>
</p:tagLst>
</file>

<file path=ppt/tags/tag175.xml><?xml version="1.0" encoding="utf-8"?>
<p:tagLst xmlns:a="http://schemas.openxmlformats.org/drawingml/2006/main" xmlns:r="http://schemas.openxmlformats.org/officeDocument/2006/relationships" xmlns:p="http://schemas.openxmlformats.org/presentationml/2006/main">
  <p:tag name="NUM" val="11"/>
</p:tagLst>
</file>

<file path=ppt/tags/tag176.xml><?xml version="1.0" encoding="utf-8"?>
<p:tagLst xmlns:a="http://schemas.openxmlformats.org/drawingml/2006/main" xmlns:r="http://schemas.openxmlformats.org/officeDocument/2006/relationships" xmlns:p="http://schemas.openxmlformats.org/presentationml/2006/main">
  <p:tag name="NUM" val="14"/>
</p:tagLst>
</file>

<file path=ppt/tags/tag177.xml><?xml version="1.0" encoding="utf-8"?>
<p:tagLst xmlns:a="http://schemas.openxmlformats.org/drawingml/2006/main" xmlns:r="http://schemas.openxmlformats.org/officeDocument/2006/relationships" xmlns:p="http://schemas.openxmlformats.org/presentationml/2006/main">
  <p:tag name="NUM" val="1"/>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4"/>
</p:tagLst>
</file>

<file path=ppt/tags/tag180.xml><?xml version="1.0" encoding="utf-8"?>
<p:tagLst xmlns:a="http://schemas.openxmlformats.org/drawingml/2006/main" xmlns:r="http://schemas.openxmlformats.org/officeDocument/2006/relationships" xmlns:p="http://schemas.openxmlformats.org/presentationml/2006/main">
  <p:tag name="NUM" val="4"/>
</p:tagLst>
</file>

<file path=ppt/tags/tag181.xml><?xml version="1.0" encoding="utf-8"?>
<p:tagLst xmlns:a="http://schemas.openxmlformats.org/drawingml/2006/main" xmlns:r="http://schemas.openxmlformats.org/officeDocument/2006/relationships" xmlns:p="http://schemas.openxmlformats.org/presentationml/2006/main">
  <p:tag name="NUM" val="7"/>
</p:tagLst>
</file>

<file path=ppt/tags/tag182.xml><?xml version="1.0" encoding="utf-8"?>
<p:tagLst xmlns:a="http://schemas.openxmlformats.org/drawingml/2006/main" xmlns:r="http://schemas.openxmlformats.org/officeDocument/2006/relationships" xmlns:p="http://schemas.openxmlformats.org/presentationml/2006/main">
  <p:tag name="NUM" val="6"/>
</p:tagLst>
</file>

<file path=ppt/tags/tag183.xml><?xml version="1.0" encoding="utf-8"?>
<p:tagLst xmlns:a="http://schemas.openxmlformats.org/drawingml/2006/main" xmlns:r="http://schemas.openxmlformats.org/officeDocument/2006/relationships" xmlns:p="http://schemas.openxmlformats.org/presentationml/2006/main">
  <p:tag name="NUM" val="8"/>
</p:tagLst>
</file>

<file path=ppt/tags/tag184.xml><?xml version="1.0" encoding="utf-8"?>
<p:tagLst xmlns:a="http://schemas.openxmlformats.org/drawingml/2006/main" xmlns:r="http://schemas.openxmlformats.org/officeDocument/2006/relationships" xmlns:p="http://schemas.openxmlformats.org/presentationml/2006/main">
  <p:tag name="NUM" val="1"/>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3"/>
</p:tagLst>
</file>

<file path=ppt/tags/tag187.xml><?xml version="1.0" encoding="utf-8"?>
<p:tagLst xmlns:a="http://schemas.openxmlformats.org/drawingml/2006/main" xmlns:r="http://schemas.openxmlformats.org/officeDocument/2006/relationships" xmlns:p="http://schemas.openxmlformats.org/presentationml/2006/main">
  <p:tag name="NUM" val="4"/>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190.xml><?xml version="1.0" encoding="utf-8"?>
<p:tagLst xmlns:a="http://schemas.openxmlformats.org/drawingml/2006/main" xmlns:r="http://schemas.openxmlformats.org/officeDocument/2006/relationships" xmlns:p="http://schemas.openxmlformats.org/presentationml/2006/main">
  <p:tag name="NUM" val="3"/>
</p:tagLst>
</file>

<file path=ppt/tags/tag191.xml><?xml version="1.0" encoding="utf-8"?>
<p:tagLst xmlns:a="http://schemas.openxmlformats.org/drawingml/2006/main" xmlns:r="http://schemas.openxmlformats.org/officeDocument/2006/relationships" xmlns:p="http://schemas.openxmlformats.org/presentationml/2006/main">
  <p:tag name="NUM" val="4"/>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1"/>
</p:tagLst>
</file>

<file path=ppt/tags/tag194.xml><?xml version="1.0" encoding="utf-8"?>
<p:tagLst xmlns:a="http://schemas.openxmlformats.org/drawingml/2006/main" xmlns:r="http://schemas.openxmlformats.org/officeDocument/2006/relationships" xmlns:p="http://schemas.openxmlformats.org/presentationml/2006/main">
  <p:tag name="NUM" val="3"/>
</p:tagLst>
</file>

<file path=ppt/tags/tag195.xml><?xml version="1.0" encoding="utf-8"?>
<p:tagLst xmlns:a="http://schemas.openxmlformats.org/drawingml/2006/main" xmlns:r="http://schemas.openxmlformats.org/officeDocument/2006/relationships" xmlns:p="http://schemas.openxmlformats.org/presentationml/2006/main">
  <p:tag name="NUM" val="4"/>
</p:tagLst>
</file>

<file path=ppt/tags/tag196.xml><?xml version="1.0" encoding="utf-8"?>
<p:tagLst xmlns:a="http://schemas.openxmlformats.org/drawingml/2006/main" xmlns:r="http://schemas.openxmlformats.org/officeDocument/2006/relationships" xmlns:p="http://schemas.openxmlformats.org/presentationml/2006/main">
  <p:tag name="NUM" val="1"/>
</p:tagLst>
</file>

<file path=ppt/tags/tag197.xml><?xml version="1.0" encoding="utf-8"?>
<p:tagLst xmlns:a="http://schemas.openxmlformats.org/drawingml/2006/main" xmlns:r="http://schemas.openxmlformats.org/officeDocument/2006/relationships" xmlns:p="http://schemas.openxmlformats.org/presentationml/2006/main">
  <p:tag name="NUM" val="1"/>
</p:tagLst>
</file>

<file path=ppt/tags/tag198.xml><?xml version="1.0" encoding="utf-8"?>
<p:tagLst xmlns:a="http://schemas.openxmlformats.org/drawingml/2006/main" xmlns:r="http://schemas.openxmlformats.org/officeDocument/2006/relationships" xmlns:p="http://schemas.openxmlformats.org/presentationml/2006/main">
  <p:tag name="NUM" val="3"/>
</p:tagLst>
</file>

<file path=ppt/tags/tag199.xml><?xml version="1.0" encoding="utf-8"?>
<p:tagLst xmlns:a="http://schemas.openxmlformats.org/drawingml/2006/main" xmlns:r="http://schemas.openxmlformats.org/officeDocument/2006/relationships" xmlns:p="http://schemas.openxmlformats.org/presentationml/2006/main">
  <p:tag name="NUM" val="4"/>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00.xml><?xml version="1.0" encoding="utf-8"?>
<p:tagLst xmlns:a="http://schemas.openxmlformats.org/drawingml/2006/main" xmlns:r="http://schemas.openxmlformats.org/officeDocument/2006/relationships" xmlns:p="http://schemas.openxmlformats.org/presentationml/2006/main">
  <p:tag name="NUM" val="5"/>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1"/>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5"/>
</p:tagLst>
</file>

<file path=ppt/tags/tag205.xml><?xml version="1.0" encoding="utf-8"?>
<p:tagLst xmlns:a="http://schemas.openxmlformats.org/drawingml/2006/main" xmlns:r="http://schemas.openxmlformats.org/officeDocument/2006/relationships" xmlns:p="http://schemas.openxmlformats.org/presentationml/2006/main">
  <p:tag name="NUM" val="3"/>
</p:tagLst>
</file>

<file path=ppt/tags/tag206.xml><?xml version="1.0" encoding="utf-8"?>
<p:tagLst xmlns:a="http://schemas.openxmlformats.org/drawingml/2006/main" xmlns:r="http://schemas.openxmlformats.org/officeDocument/2006/relationships" xmlns:p="http://schemas.openxmlformats.org/presentationml/2006/main">
  <p:tag name="NUM" val="5"/>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1"/>
</p:tagLst>
</file>

<file path=ppt/tags/tag209.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10.xml><?xml version="1.0" encoding="utf-8"?>
<p:tagLst xmlns:a="http://schemas.openxmlformats.org/drawingml/2006/main" xmlns:r="http://schemas.openxmlformats.org/officeDocument/2006/relationships" xmlns:p="http://schemas.openxmlformats.org/presentationml/2006/main">
  <p:tag name="NUM" val="1"/>
</p:tagLst>
</file>

<file path=ppt/tags/tag211.xml><?xml version="1.0" encoding="utf-8"?>
<p:tagLst xmlns:a="http://schemas.openxmlformats.org/drawingml/2006/main" xmlns:r="http://schemas.openxmlformats.org/officeDocument/2006/relationships" xmlns:p="http://schemas.openxmlformats.org/presentationml/2006/main">
  <p:tag name="NUM" val="1"/>
</p:tagLst>
</file>

<file path=ppt/tags/tag212.xml><?xml version="1.0" encoding="utf-8"?>
<p:tagLst xmlns:a="http://schemas.openxmlformats.org/drawingml/2006/main" xmlns:r="http://schemas.openxmlformats.org/officeDocument/2006/relationships" xmlns:p="http://schemas.openxmlformats.org/presentationml/2006/main">
  <p:tag name="NUM" val="3"/>
</p:tagLst>
</file>

<file path=ppt/tags/tag213.xml><?xml version="1.0" encoding="utf-8"?>
<p:tagLst xmlns:a="http://schemas.openxmlformats.org/drawingml/2006/main" xmlns:r="http://schemas.openxmlformats.org/officeDocument/2006/relationships" xmlns:p="http://schemas.openxmlformats.org/presentationml/2006/main">
  <p:tag name="NUM" val="4"/>
</p:tagLst>
</file>

<file path=ppt/tags/tag214.xml><?xml version="1.0" encoding="utf-8"?>
<p:tagLst xmlns:a="http://schemas.openxmlformats.org/drawingml/2006/main" xmlns:r="http://schemas.openxmlformats.org/officeDocument/2006/relationships" xmlns:p="http://schemas.openxmlformats.org/presentationml/2006/main">
  <p:tag name="NUM" val="1"/>
</p:tagLst>
</file>

<file path=ppt/tags/tag215.xml><?xml version="1.0" encoding="utf-8"?>
<p:tagLst xmlns:a="http://schemas.openxmlformats.org/drawingml/2006/main" xmlns:r="http://schemas.openxmlformats.org/officeDocument/2006/relationships" xmlns:p="http://schemas.openxmlformats.org/presentationml/2006/main">
  <p:tag name="NUM" val="1"/>
</p:tagLst>
</file>

<file path=ppt/tags/tag216.xml><?xml version="1.0" encoding="utf-8"?>
<p:tagLst xmlns:a="http://schemas.openxmlformats.org/drawingml/2006/main" xmlns:r="http://schemas.openxmlformats.org/officeDocument/2006/relationships" xmlns:p="http://schemas.openxmlformats.org/presentationml/2006/main">
  <p:tag name="NUM" val="3"/>
</p:tagLst>
</file>

<file path=ppt/tags/tag217.xml><?xml version="1.0" encoding="utf-8"?>
<p:tagLst xmlns:a="http://schemas.openxmlformats.org/drawingml/2006/main" xmlns:r="http://schemas.openxmlformats.org/officeDocument/2006/relationships" xmlns:p="http://schemas.openxmlformats.org/presentationml/2006/main">
  <p:tag name="NUM" val="4"/>
</p:tagLst>
</file>

<file path=ppt/tags/tag218.xml><?xml version="1.0" encoding="utf-8"?>
<p:tagLst xmlns:a="http://schemas.openxmlformats.org/drawingml/2006/main" xmlns:r="http://schemas.openxmlformats.org/officeDocument/2006/relationships" xmlns:p="http://schemas.openxmlformats.org/presentationml/2006/main">
  <p:tag name="NUM" val="5"/>
</p:tagLst>
</file>

<file path=ppt/tags/tag219.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20.xml><?xml version="1.0" encoding="utf-8"?>
<p:tagLst xmlns:a="http://schemas.openxmlformats.org/drawingml/2006/main" xmlns:r="http://schemas.openxmlformats.org/officeDocument/2006/relationships" xmlns:p="http://schemas.openxmlformats.org/presentationml/2006/main">
  <p:tag name="NUM" val="1"/>
</p:tagLst>
</file>

<file path=ppt/tags/tag221.xml><?xml version="1.0" encoding="utf-8"?>
<p:tagLst xmlns:a="http://schemas.openxmlformats.org/drawingml/2006/main" xmlns:r="http://schemas.openxmlformats.org/officeDocument/2006/relationships" xmlns:p="http://schemas.openxmlformats.org/presentationml/2006/main">
  <p:tag name="NUM" val="3"/>
</p:tagLst>
</file>

<file path=ppt/tags/tag222.xml><?xml version="1.0" encoding="utf-8"?>
<p:tagLst xmlns:a="http://schemas.openxmlformats.org/drawingml/2006/main" xmlns:r="http://schemas.openxmlformats.org/officeDocument/2006/relationships" xmlns:p="http://schemas.openxmlformats.org/presentationml/2006/main">
  <p:tag name="NUM" val="4"/>
</p:tagLst>
</file>

<file path=ppt/tags/tag223.xml><?xml version="1.0" encoding="utf-8"?>
<p:tagLst xmlns:a="http://schemas.openxmlformats.org/drawingml/2006/main" xmlns:r="http://schemas.openxmlformats.org/officeDocument/2006/relationships" xmlns:p="http://schemas.openxmlformats.org/presentationml/2006/main">
  <p:tag name="NUM" val="1"/>
</p:tagLst>
</file>

<file path=ppt/tags/tag224.xml><?xml version="1.0" encoding="utf-8"?>
<p:tagLst xmlns:a="http://schemas.openxmlformats.org/drawingml/2006/main" xmlns:r="http://schemas.openxmlformats.org/officeDocument/2006/relationships" xmlns:p="http://schemas.openxmlformats.org/presentationml/2006/main">
  <p:tag name="NUM" val="1"/>
</p:tagLst>
</file>

<file path=ppt/tags/tag225.xml><?xml version="1.0" encoding="utf-8"?>
<p:tagLst xmlns:a="http://schemas.openxmlformats.org/drawingml/2006/main" xmlns:r="http://schemas.openxmlformats.org/officeDocument/2006/relationships" xmlns:p="http://schemas.openxmlformats.org/presentationml/2006/main">
  <p:tag name="NUM" val="3"/>
</p:tagLst>
</file>

<file path=ppt/tags/tag226.xml><?xml version="1.0" encoding="utf-8"?>
<p:tagLst xmlns:a="http://schemas.openxmlformats.org/drawingml/2006/main" xmlns:r="http://schemas.openxmlformats.org/officeDocument/2006/relationships" xmlns:p="http://schemas.openxmlformats.org/presentationml/2006/main">
  <p:tag name="NUM" val="4"/>
</p:tagLst>
</file>

<file path=ppt/tags/tag227.xml><?xml version="1.0" encoding="utf-8"?>
<p:tagLst xmlns:a="http://schemas.openxmlformats.org/drawingml/2006/main" xmlns:r="http://schemas.openxmlformats.org/officeDocument/2006/relationships" xmlns:p="http://schemas.openxmlformats.org/presentationml/2006/main">
  <p:tag name="NUM" val="4"/>
</p:tagLst>
</file>

<file path=ppt/tags/tag228.xml><?xml version="1.0" encoding="utf-8"?>
<p:tagLst xmlns:a="http://schemas.openxmlformats.org/drawingml/2006/main" xmlns:r="http://schemas.openxmlformats.org/officeDocument/2006/relationships" xmlns:p="http://schemas.openxmlformats.org/presentationml/2006/main">
  <p:tag name="NUM" val="1"/>
</p:tagLst>
</file>

<file path=ppt/tags/tag229.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30.xml><?xml version="1.0" encoding="utf-8"?>
<p:tagLst xmlns:a="http://schemas.openxmlformats.org/drawingml/2006/main" xmlns:r="http://schemas.openxmlformats.org/officeDocument/2006/relationships" xmlns:p="http://schemas.openxmlformats.org/presentationml/2006/main">
  <p:tag name="NUM" val="3"/>
</p:tagLst>
</file>

<file path=ppt/tags/tag231.xml><?xml version="1.0" encoding="utf-8"?>
<p:tagLst xmlns:a="http://schemas.openxmlformats.org/drawingml/2006/main" xmlns:r="http://schemas.openxmlformats.org/officeDocument/2006/relationships" xmlns:p="http://schemas.openxmlformats.org/presentationml/2006/main">
  <p:tag name="NUM" val="4"/>
</p:tagLst>
</file>

<file path=ppt/tags/tag232.xml><?xml version="1.0" encoding="utf-8"?>
<p:tagLst xmlns:a="http://schemas.openxmlformats.org/drawingml/2006/main" xmlns:r="http://schemas.openxmlformats.org/officeDocument/2006/relationships" xmlns:p="http://schemas.openxmlformats.org/presentationml/2006/main">
  <p:tag name="NUM" val="1"/>
</p:tagLst>
</file>

<file path=ppt/tags/tag233.xml><?xml version="1.0" encoding="utf-8"?>
<p:tagLst xmlns:a="http://schemas.openxmlformats.org/drawingml/2006/main" xmlns:r="http://schemas.openxmlformats.org/officeDocument/2006/relationships" xmlns:p="http://schemas.openxmlformats.org/presentationml/2006/main">
  <p:tag name="NUM" val="2"/>
</p:tagLst>
</file>

<file path=ppt/tags/tag234.xml><?xml version="1.0" encoding="utf-8"?>
<p:tagLst xmlns:a="http://schemas.openxmlformats.org/drawingml/2006/main" xmlns:r="http://schemas.openxmlformats.org/officeDocument/2006/relationships" xmlns:p="http://schemas.openxmlformats.org/presentationml/2006/main">
  <p:tag name="NUM" val="1"/>
</p:tagLst>
</file>

<file path=ppt/tags/tag235.xml><?xml version="1.0" encoding="utf-8"?>
<p:tagLst xmlns:a="http://schemas.openxmlformats.org/drawingml/2006/main" xmlns:r="http://schemas.openxmlformats.org/officeDocument/2006/relationships" xmlns:p="http://schemas.openxmlformats.org/presentationml/2006/main">
  <p:tag name="NUM" val="1"/>
</p:tagLst>
</file>

<file path=ppt/tags/tag236.xml><?xml version="1.0" encoding="utf-8"?>
<p:tagLst xmlns:a="http://schemas.openxmlformats.org/drawingml/2006/main" xmlns:r="http://schemas.openxmlformats.org/officeDocument/2006/relationships" xmlns:p="http://schemas.openxmlformats.org/presentationml/2006/main">
  <p:tag name="NUM" val="1"/>
</p:tagLst>
</file>

<file path=ppt/tags/tag237.xml><?xml version="1.0" encoding="utf-8"?>
<p:tagLst xmlns:a="http://schemas.openxmlformats.org/drawingml/2006/main" xmlns:r="http://schemas.openxmlformats.org/officeDocument/2006/relationships" xmlns:p="http://schemas.openxmlformats.org/presentationml/2006/main">
  <p:tag name="NUM" val="1"/>
</p:tagLst>
</file>

<file path=ppt/tags/tag238.xml><?xml version="1.0" encoding="utf-8"?>
<p:tagLst xmlns:a="http://schemas.openxmlformats.org/drawingml/2006/main" xmlns:r="http://schemas.openxmlformats.org/officeDocument/2006/relationships" xmlns:p="http://schemas.openxmlformats.org/presentationml/2006/main">
  <p:tag name="NUM" val="1"/>
</p:tagLst>
</file>

<file path=ppt/tags/tag239.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4"/>
</p:tagLst>
</file>

<file path=ppt/tags/tag240.xml><?xml version="1.0" encoding="utf-8"?>
<p:tagLst xmlns:a="http://schemas.openxmlformats.org/drawingml/2006/main" xmlns:r="http://schemas.openxmlformats.org/officeDocument/2006/relationships" xmlns:p="http://schemas.openxmlformats.org/presentationml/2006/main">
  <p:tag name="NUM" val="1"/>
</p:tagLst>
</file>

<file path=ppt/tags/tag241.xml><?xml version="1.0" encoding="utf-8"?>
<p:tagLst xmlns:a="http://schemas.openxmlformats.org/drawingml/2006/main" xmlns:r="http://schemas.openxmlformats.org/officeDocument/2006/relationships" xmlns:p="http://schemas.openxmlformats.org/presentationml/2006/main">
  <p:tag name="NUM" val="1"/>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1"/>
</p:tagLst>
</file>

<file path=ppt/tags/tag244.xml><?xml version="1.0" encoding="utf-8"?>
<p:tagLst xmlns:a="http://schemas.openxmlformats.org/drawingml/2006/main" xmlns:r="http://schemas.openxmlformats.org/officeDocument/2006/relationships" xmlns:p="http://schemas.openxmlformats.org/presentationml/2006/main">
  <p:tag name="NUM" val="1"/>
</p:tagLst>
</file>

<file path=ppt/tags/tag245.xml><?xml version="1.0" encoding="utf-8"?>
<p:tagLst xmlns:a="http://schemas.openxmlformats.org/drawingml/2006/main" xmlns:r="http://schemas.openxmlformats.org/officeDocument/2006/relationships" xmlns:p="http://schemas.openxmlformats.org/presentationml/2006/main">
  <p:tag name="NUM" val="1"/>
</p:tagLst>
</file>

<file path=ppt/tags/tag246.xml><?xml version="1.0" encoding="utf-8"?>
<p:tagLst xmlns:a="http://schemas.openxmlformats.org/drawingml/2006/main" xmlns:r="http://schemas.openxmlformats.org/officeDocument/2006/relationships" xmlns:p="http://schemas.openxmlformats.org/presentationml/2006/main">
  <p:tag name="NUM" val="3"/>
</p:tagLst>
</file>

<file path=ppt/tags/tag247.xml><?xml version="1.0" encoding="utf-8"?>
<p:tagLst xmlns:a="http://schemas.openxmlformats.org/drawingml/2006/main" xmlns:r="http://schemas.openxmlformats.org/officeDocument/2006/relationships" xmlns:p="http://schemas.openxmlformats.org/presentationml/2006/main">
  <p:tag name="NUM" val="1"/>
</p:tagLst>
</file>

<file path=ppt/tags/tag248.xml><?xml version="1.0" encoding="utf-8"?>
<p:tagLst xmlns:a="http://schemas.openxmlformats.org/drawingml/2006/main" xmlns:r="http://schemas.openxmlformats.org/officeDocument/2006/relationships" xmlns:p="http://schemas.openxmlformats.org/presentationml/2006/main">
  <p:tag name="NUM" val="1"/>
</p:tagLst>
</file>

<file path=ppt/tags/tag249.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50.xml><?xml version="1.0" encoding="utf-8"?>
<p:tagLst xmlns:a="http://schemas.openxmlformats.org/drawingml/2006/main" xmlns:r="http://schemas.openxmlformats.org/officeDocument/2006/relationships" xmlns:p="http://schemas.openxmlformats.org/presentationml/2006/main">
  <p:tag name="NUM" val="5"/>
</p:tagLst>
</file>

<file path=ppt/tags/tag251.xml><?xml version="1.0" encoding="utf-8"?>
<p:tagLst xmlns:a="http://schemas.openxmlformats.org/drawingml/2006/main" xmlns:r="http://schemas.openxmlformats.org/officeDocument/2006/relationships" xmlns:p="http://schemas.openxmlformats.org/presentationml/2006/main">
  <p:tag name="NUM" val="7"/>
</p:tagLst>
</file>

<file path=ppt/tags/tag252.xml><?xml version="1.0" encoding="utf-8"?>
<p:tagLst xmlns:a="http://schemas.openxmlformats.org/drawingml/2006/main" xmlns:r="http://schemas.openxmlformats.org/officeDocument/2006/relationships" xmlns:p="http://schemas.openxmlformats.org/presentationml/2006/main">
  <p:tag name="NUM" val="9"/>
</p:tagLst>
</file>

<file path=ppt/tags/tag253.xml><?xml version="1.0" encoding="utf-8"?>
<p:tagLst xmlns:a="http://schemas.openxmlformats.org/drawingml/2006/main" xmlns:r="http://schemas.openxmlformats.org/officeDocument/2006/relationships" xmlns:p="http://schemas.openxmlformats.org/presentationml/2006/main">
  <p:tag name="NUM" val="1"/>
</p:tagLst>
</file>

<file path=ppt/tags/tag254.xml><?xml version="1.0" encoding="utf-8"?>
<p:tagLst xmlns:a="http://schemas.openxmlformats.org/drawingml/2006/main" xmlns:r="http://schemas.openxmlformats.org/officeDocument/2006/relationships" xmlns:p="http://schemas.openxmlformats.org/presentationml/2006/main">
  <p:tag name="NUM" val="1"/>
</p:tagLst>
</file>

<file path=ppt/tags/tag255.xml><?xml version="1.0" encoding="utf-8"?>
<p:tagLst xmlns:a="http://schemas.openxmlformats.org/drawingml/2006/main" xmlns:r="http://schemas.openxmlformats.org/officeDocument/2006/relationships" xmlns:p="http://schemas.openxmlformats.org/presentationml/2006/main">
  <p:tag name="NUM" val="5"/>
</p:tagLst>
</file>

<file path=ppt/tags/tag256.xml><?xml version="1.0" encoding="utf-8"?>
<p:tagLst xmlns:a="http://schemas.openxmlformats.org/drawingml/2006/main" xmlns:r="http://schemas.openxmlformats.org/officeDocument/2006/relationships" xmlns:p="http://schemas.openxmlformats.org/presentationml/2006/main">
  <p:tag name="NUM" val="1"/>
</p:tagLst>
</file>

<file path=ppt/tags/tag257.xml><?xml version="1.0" encoding="utf-8"?>
<p:tagLst xmlns:a="http://schemas.openxmlformats.org/drawingml/2006/main" xmlns:r="http://schemas.openxmlformats.org/officeDocument/2006/relationships" xmlns:p="http://schemas.openxmlformats.org/presentationml/2006/main">
  <p:tag name="NUM" val="1"/>
</p:tagLst>
</file>

<file path=ppt/tags/tag258.xml><?xml version="1.0" encoding="utf-8"?>
<p:tagLst xmlns:a="http://schemas.openxmlformats.org/drawingml/2006/main" xmlns:r="http://schemas.openxmlformats.org/officeDocument/2006/relationships" xmlns:p="http://schemas.openxmlformats.org/presentationml/2006/main">
  <p:tag name="NUM" val="3"/>
</p:tagLst>
</file>

<file path=ppt/tags/tag259.xml><?xml version="1.0" encoding="utf-8"?>
<p:tagLst xmlns:a="http://schemas.openxmlformats.org/drawingml/2006/main" xmlns:r="http://schemas.openxmlformats.org/officeDocument/2006/relationships" xmlns:p="http://schemas.openxmlformats.org/presentationml/2006/main">
  <p:tag name="NUM" val="5"/>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60.xml><?xml version="1.0" encoding="utf-8"?>
<p:tagLst xmlns:a="http://schemas.openxmlformats.org/drawingml/2006/main" xmlns:r="http://schemas.openxmlformats.org/officeDocument/2006/relationships" xmlns:p="http://schemas.openxmlformats.org/presentationml/2006/main">
  <p:tag name="NUM" val="3"/>
</p:tagLst>
</file>

<file path=ppt/tags/tag261.xml><?xml version="1.0" encoding="utf-8"?>
<p:tagLst xmlns:a="http://schemas.openxmlformats.org/drawingml/2006/main" xmlns:r="http://schemas.openxmlformats.org/officeDocument/2006/relationships" xmlns:p="http://schemas.openxmlformats.org/presentationml/2006/main">
  <p:tag name="NUM" val="7"/>
</p:tagLst>
</file>

<file path=ppt/tags/tag262.xml><?xml version="1.0" encoding="utf-8"?>
<p:tagLst xmlns:a="http://schemas.openxmlformats.org/drawingml/2006/main" xmlns:r="http://schemas.openxmlformats.org/officeDocument/2006/relationships" xmlns:p="http://schemas.openxmlformats.org/presentationml/2006/main">
  <p:tag name="NUM" val="1"/>
</p:tagLst>
</file>

<file path=ppt/tags/tag263.xml><?xml version="1.0" encoding="utf-8"?>
<p:tagLst xmlns:a="http://schemas.openxmlformats.org/drawingml/2006/main" xmlns:r="http://schemas.openxmlformats.org/officeDocument/2006/relationships" xmlns:p="http://schemas.openxmlformats.org/presentationml/2006/main">
  <p:tag name="NUM" val="1"/>
</p:tagLst>
</file>

<file path=ppt/tags/tag264.xml><?xml version="1.0" encoding="utf-8"?>
<p:tagLst xmlns:a="http://schemas.openxmlformats.org/drawingml/2006/main" xmlns:r="http://schemas.openxmlformats.org/officeDocument/2006/relationships" xmlns:p="http://schemas.openxmlformats.org/presentationml/2006/main">
  <p:tag name="NUM" val="3"/>
</p:tagLst>
</file>

<file path=ppt/tags/tag265.xml><?xml version="1.0" encoding="utf-8"?>
<p:tagLst xmlns:a="http://schemas.openxmlformats.org/drawingml/2006/main" xmlns:r="http://schemas.openxmlformats.org/officeDocument/2006/relationships" xmlns:p="http://schemas.openxmlformats.org/presentationml/2006/main">
  <p:tag name="NUM" val="5"/>
</p:tagLst>
</file>

<file path=ppt/tags/tag266.xml><?xml version="1.0" encoding="utf-8"?>
<p:tagLst xmlns:a="http://schemas.openxmlformats.org/drawingml/2006/main" xmlns:r="http://schemas.openxmlformats.org/officeDocument/2006/relationships" xmlns:p="http://schemas.openxmlformats.org/presentationml/2006/main">
  <p:tag name="NUM" val="7"/>
</p:tagLst>
</file>

<file path=ppt/tags/tag267.xml><?xml version="1.0" encoding="utf-8"?>
<p:tagLst xmlns:a="http://schemas.openxmlformats.org/drawingml/2006/main" xmlns:r="http://schemas.openxmlformats.org/officeDocument/2006/relationships" xmlns:p="http://schemas.openxmlformats.org/presentationml/2006/main">
  <p:tag name="NUM" val="1"/>
</p:tagLst>
</file>

<file path=ppt/tags/tag268.xml><?xml version="1.0" encoding="utf-8"?>
<p:tagLst xmlns:a="http://schemas.openxmlformats.org/drawingml/2006/main" xmlns:r="http://schemas.openxmlformats.org/officeDocument/2006/relationships" xmlns:p="http://schemas.openxmlformats.org/presentationml/2006/main">
  <p:tag name="NUM" val="1"/>
</p:tagLst>
</file>

<file path=ppt/tags/tag269.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70.xml><?xml version="1.0" encoding="utf-8"?>
<p:tagLst xmlns:a="http://schemas.openxmlformats.org/drawingml/2006/main" xmlns:r="http://schemas.openxmlformats.org/officeDocument/2006/relationships" xmlns:p="http://schemas.openxmlformats.org/presentationml/2006/main">
  <p:tag name="NUM" val="6"/>
</p:tagLst>
</file>

<file path=ppt/tags/tag271.xml><?xml version="1.0" encoding="utf-8"?>
<p:tagLst xmlns:a="http://schemas.openxmlformats.org/drawingml/2006/main" xmlns:r="http://schemas.openxmlformats.org/officeDocument/2006/relationships" xmlns:p="http://schemas.openxmlformats.org/presentationml/2006/main">
  <p:tag name="NUM" val="1"/>
</p:tagLst>
</file>

<file path=ppt/tags/tag272.xml><?xml version="1.0" encoding="utf-8"?>
<p:tagLst xmlns:a="http://schemas.openxmlformats.org/drawingml/2006/main" xmlns:r="http://schemas.openxmlformats.org/officeDocument/2006/relationships" xmlns:p="http://schemas.openxmlformats.org/presentationml/2006/main">
  <p:tag name="NUM" val="2"/>
</p:tagLst>
</file>

<file path=ppt/tags/tag273.xml><?xml version="1.0" encoding="utf-8"?>
<p:tagLst xmlns:a="http://schemas.openxmlformats.org/drawingml/2006/main" xmlns:r="http://schemas.openxmlformats.org/officeDocument/2006/relationships" xmlns:p="http://schemas.openxmlformats.org/presentationml/2006/main">
  <p:tag name="NUM" val="1"/>
</p:tagLst>
</file>

<file path=ppt/tags/tag274.xml><?xml version="1.0" encoding="utf-8"?>
<p:tagLst xmlns:a="http://schemas.openxmlformats.org/drawingml/2006/main" xmlns:r="http://schemas.openxmlformats.org/officeDocument/2006/relationships" xmlns:p="http://schemas.openxmlformats.org/presentationml/2006/main">
  <p:tag name="NUM" val="1"/>
</p:tagLst>
</file>

<file path=ppt/tags/tag275.xml><?xml version="1.0" encoding="utf-8"?>
<p:tagLst xmlns:a="http://schemas.openxmlformats.org/drawingml/2006/main" xmlns:r="http://schemas.openxmlformats.org/officeDocument/2006/relationships" xmlns:p="http://schemas.openxmlformats.org/presentationml/2006/main">
  <p:tag name="NUM" val="3"/>
</p:tagLst>
</file>

<file path=ppt/tags/tag276.xml><?xml version="1.0" encoding="utf-8"?>
<p:tagLst xmlns:a="http://schemas.openxmlformats.org/drawingml/2006/main" xmlns:r="http://schemas.openxmlformats.org/officeDocument/2006/relationships" xmlns:p="http://schemas.openxmlformats.org/presentationml/2006/main">
  <p:tag name="NUM" val="1"/>
</p:tagLst>
</file>

<file path=ppt/tags/tag277.xml><?xml version="1.0" encoding="utf-8"?>
<p:tagLst xmlns:a="http://schemas.openxmlformats.org/drawingml/2006/main" xmlns:r="http://schemas.openxmlformats.org/officeDocument/2006/relationships" xmlns:p="http://schemas.openxmlformats.org/presentationml/2006/main">
  <p:tag name="NUM" val="1"/>
</p:tagLst>
</file>

<file path=ppt/tags/tag278.xml><?xml version="1.0" encoding="utf-8"?>
<p:tagLst xmlns:a="http://schemas.openxmlformats.org/drawingml/2006/main" xmlns:r="http://schemas.openxmlformats.org/officeDocument/2006/relationships" xmlns:p="http://schemas.openxmlformats.org/presentationml/2006/main">
  <p:tag name="NUM" val="3"/>
</p:tagLst>
</file>

<file path=ppt/tags/tag279.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4"/>
</p:tagLst>
</file>

<file path=ppt/tags/tag280.xml><?xml version="1.0" encoding="utf-8"?>
<p:tagLst xmlns:a="http://schemas.openxmlformats.org/drawingml/2006/main" xmlns:r="http://schemas.openxmlformats.org/officeDocument/2006/relationships" xmlns:p="http://schemas.openxmlformats.org/presentationml/2006/main">
  <p:tag name="NUM" val="1"/>
</p:tagLst>
</file>

<file path=ppt/tags/tag281.xml><?xml version="1.0" encoding="utf-8"?>
<p:tagLst xmlns:a="http://schemas.openxmlformats.org/drawingml/2006/main" xmlns:r="http://schemas.openxmlformats.org/officeDocument/2006/relationships" xmlns:p="http://schemas.openxmlformats.org/presentationml/2006/main">
  <p:tag name="NUM" val="3"/>
</p:tagLst>
</file>

<file path=ppt/tags/tag282.xml><?xml version="1.0" encoding="utf-8"?>
<p:tagLst xmlns:a="http://schemas.openxmlformats.org/drawingml/2006/main" xmlns:r="http://schemas.openxmlformats.org/officeDocument/2006/relationships" xmlns:p="http://schemas.openxmlformats.org/presentationml/2006/main">
  <p:tag name="NUM" val="5"/>
</p:tagLst>
</file>

<file path=ppt/tags/tag283.xml><?xml version="1.0" encoding="utf-8"?>
<p:tagLst xmlns:a="http://schemas.openxmlformats.org/drawingml/2006/main" xmlns:r="http://schemas.openxmlformats.org/officeDocument/2006/relationships" xmlns:p="http://schemas.openxmlformats.org/presentationml/2006/main">
  <p:tag name="NUM" val="6"/>
</p:tagLst>
</file>

<file path=ppt/tags/tag284.xml><?xml version="1.0" encoding="utf-8"?>
<p:tagLst xmlns:a="http://schemas.openxmlformats.org/drawingml/2006/main" xmlns:r="http://schemas.openxmlformats.org/officeDocument/2006/relationships" xmlns:p="http://schemas.openxmlformats.org/presentationml/2006/main">
  <p:tag name="NUM" val="8"/>
</p:tagLst>
</file>

<file path=ppt/tags/tag285.xml><?xml version="1.0" encoding="utf-8"?>
<p:tagLst xmlns:a="http://schemas.openxmlformats.org/drawingml/2006/main" xmlns:r="http://schemas.openxmlformats.org/officeDocument/2006/relationships" xmlns:p="http://schemas.openxmlformats.org/presentationml/2006/main">
  <p:tag name="NUM" val="1"/>
</p:tagLst>
</file>

<file path=ppt/tags/tag286.xml><?xml version="1.0" encoding="utf-8"?>
<p:tagLst xmlns:a="http://schemas.openxmlformats.org/drawingml/2006/main" xmlns:r="http://schemas.openxmlformats.org/officeDocument/2006/relationships" xmlns:p="http://schemas.openxmlformats.org/presentationml/2006/main">
  <p:tag name="NUM" val="1"/>
</p:tagLst>
</file>

<file path=ppt/tags/tag287.xml><?xml version="1.0" encoding="utf-8"?>
<p:tagLst xmlns:a="http://schemas.openxmlformats.org/drawingml/2006/main" xmlns:r="http://schemas.openxmlformats.org/officeDocument/2006/relationships" xmlns:p="http://schemas.openxmlformats.org/presentationml/2006/main">
  <p:tag name="NUM" val="1"/>
</p:tagLst>
</file>

<file path=ppt/tags/tag288.xml><?xml version="1.0" encoding="utf-8"?>
<p:tagLst xmlns:a="http://schemas.openxmlformats.org/drawingml/2006/main" xmlns:r="http://schemas.openxmlformats.org/officeDocument/2006/relationships" xmlns:p="http://schemas.openxmlformats.org/presentationml/2006/main">
  <p:tag name="NUM" val="3"/>
</p:tagLst>
</file>

<file path=ppt/tags/tag289.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6"/>
</p:tagLst>
</file>

<file path=ppt/tags/tag290.xml><?xml version="1.0" encoding="utf-8"?>
<p:tagLst xmlns:a="http://schemas.openxmlformats.org/drawingml/2006/main" xmlns:r="http://schemas.openxmlformats.org/officeDocument/2006/relationships" xmlns:p="http://schemas.openxmlformats.org/presentationml/2006/main">
  <p:tag name="NUM" val="1"/>
</p:tagLst>
</file>

<file path=ppt/tags/tag291.xml><?xml version="1.0" encoding="utf-8"?>
<p:tagLst xmlns:a="http://schemas.openxmlformats.org/drawingml/2006/main" xmlns:r="http://schemas.openxmlformats.org/officeDocument/2006/relationships" xmlns:p="http://schemas.openxmlformats.org/presentationml/2006/main">
  <p:tag name="NUM" val="1"/>
</p:tagLst>
</file>

<file path=ppt/tags/tag292.xml><?xml version="1.0" encoding="utf-8"?>
<p:tagLst xmlns:a="http://schemas.openxmlformats.org/drawingml/2006/main" xmlns:r="http://schemas.openxmlformats.org/officeDocument/2006/relationships" xmlns:p="http://schemas.openxmlformats.org/presentationml/2006/main">
  <p:tag name="NUM" val="1"/>
</p:tagLst>
</file>

<file path=ppt/tags/tag293.xml><?xml version="1.0" encoding="utf-8"?>
<p:tagLst xmlns:a="http://schemas.openxmlformats.org/drawingml/2006/main" xmlns:r="http://schemas.openxmlformats.org/officeDocument/2006/relationships" xmlns:p="http://schemas.openxmlformats.org/presentationml/2006/main">
  <p:tag name="NUM" val="3"/>
</p:tagLst>
</file>

<file path=ppt/tags/tag294.xml><?xml version="1.0" encoding="utf-8"?>
<p:tagLst xmlns:a="http://schemas.openxmlformats.org/drawingml/2006/main" xmlns:r="http://schemas.openxmlformats.org/officeDocument/2006/relationships" xmlns:p="http://schemas.openxmlformats.org/presentationml/2006/main">
  <p:tag name="NUM" val="5"/>
</p:tagLst>
</file>

<file path=ppt/tags/tag295.xml><?xml version="1.0" encoding="utf-8"?>
<p:tagLst xmlns:a="http://schemas.openxmlformats.org/drawingml/2006/main" xmlns:r="http://schemas.openxmlformats.org/officeDocument/2006/relationships" xmlns:p="http://schemas.openxmlformats.org/presentationml/2006/main">
  <p:tag name="NUM" val="1"/>
</p:tagLst>
</file>

<file path=ppt/tags/tag296.xml><?xml version="1.0" encoding="utf-8"?>
<p:tagLst xmlns:a="http://schemas.openxmlformats.org/drawingml/2006/main" xmlns:r="http://schemas.openxmlformats.org/officeDocument/2006/relationships" xmlns:p="http://schemas.openxmlformats.org/presentationml/2006/main">
  <p:tag name="NUM" val="2"/>
</p:tagLst>
</file>

<file path=ppt/tags/tag297.xml><?xml version="1.0" encoding="utf-8"?>
<p:tagLst xmlns:a="http://schemas.openxmlformats.org/drawingml/2006/main" xmlns:r="http://schemas.openxmlformats.org/officeDocument/2006/relationships" xmlns:p="http://schemas.openxmlformats.org/presentationml/2006/main">
  <p:tag name="NUM" val="1"/>
</p:tagLst>
</file>

<file path=ppt/tags/tag298.xml><?xml version="1.0" encoding="utf-8"?>
<p:tagLst xmlns:a="http://schemas.openxmlformats.org/drawingml/2006/main" xmlns:r="http://schemas.openxmlformats.org/officeDocument/2006/relationships" xmlns:p="http://schemas.openxmlformats.org/presentationml/2006/main">
  <p:tag name="NUM" val="1"/>
</p:tagLst>
</file>

<file path=ppt/tags/tag29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00.xml><?xml version="1.0" encoding="utf-8"?>
<p:tagLst xmlns:a="http://schemas.openxmlformats.org/drawingml/2006/main" xmlns:r="http://schemas.openxmlformats.org/officeDocument/2006/relationships" xmlns:p="http://schemas.openxmlformats.org/presentationml/2006/main">
  <p:tag name="NUM" val="1"/>
</p:tagLst>
</file>

<file path=ppt/tags/tag301.xml><?xml version="1.0" encoding="utf-8"?>
<p:tagLst xmlns:a="http://schemas.openxmlformats.org/drawingml/2006/main" xmlns:r="http://schemas.openxmlformats.org/officeDocument/2006/relationships" xmlns:p="http://schemas.openxmlformats.org/presentationml/2006/main">
  <p:tag name="NUM" val="1"/>
</p:tagLst>
</file>

<file path=ppt/tags/tag302.xml><?xml version="1.0" encoding="utf-8"?>
<p:tagLst xmlns:a="http://schemas.openxmlformats.org/drawingml/2006/main" xmlns:r="http://schemas.openxmlformats.org/officeDocument/2006/relationships" xmlns:p="http://schemas.openxmlformats.org/presentationml/2006/main">
  <p:tag name="NUM" val="3"/>
</p:tagLst>
</file>

<file path=ppt/tags/tag303.xml><?xml version="1.0" encoding="utf-8"?>
<p:tagLst xmlns:a="http://schemas.openxmlformats.org/drawingml/2006/main" xmlns:r="http://schemas.openxmlformats.org/officeDocument/2006/relationships" xmlns:p="http://schemas.openxmlformats.org/presentationml/2006/main">
  <p:tag name="NUM" val="5"/>
</p:tagLst>
</file>

<file path=ppt/tags/tag304.xml><?xml version="1.0" encoding="utf-8"?>
<p:tagLst xmlns:a="http://schemas.openxmlformats.org/drawingml/2006/main" xmlns:r="http://schemas.openxmlformats.org/officeDocument/2006/relationships" xmlns:p="http://schemas.openxmlformats.org/presentationml/2006/main">
  <p:tag name="NUM" val="1"/>
</p:tagLst>
</file>

<file path=ppt/tags/tag305.xml><?xml version="1.0" encoding="utf-8"?>
<p:tagLst xmlns:a="http://schemas.openxmlformats.org/drawingml/2006/main" xmlns:r="http://schemas.openxmlformats.org/officeDocument/2006/relationships" xmlns:p="http://schemas.openxmlformats.org/presentationml/2006/main">
  <p:tag name="NUM" val="1"/>
</p:tagLst>
</file>

<file path=ppt/tags/tag306.xml><?xml version="1.0" encoding="utf-8"?>
<p:tagLst xmlns:a="http://schemas.openxmlformats.org/drawingml/2006/main" xmlns:r="http://schemas.openxmlformats.org/officeDocument/2006/relationships" xmlns:p="http://schemas.openxmlformats.org/presentationml/2006/main">
  <p:tag name="NUM" val="3"/>
</p:tagLst>
</file>

<file path=ppt/tags/tag307.xml><?xml version="1.0" encoding="utf-8"?>
<p:tagLst xmlns:a="http://schemas.openxmlformats.org/drawingml/2006/main" xmlns:r="http://schemas.openxmlformats.org/officeDocument/2006/relationships" xmlns:p="http://schemas.openxmlformats.org/presentationml/2006/main">
  <p:tag name="NUM" val="5"/>
</p:tagLst>
</file>

<file path=ppt/tags/tag308.xml><?xml version="1.0" encoding="utf-8"?>
<p:tagLst xmlns:a="http://schemas.openxmlformats.org/drawingml/2006/main" xmlns:r="http://schemas.openxmlformats.org/officeDocument/2006/relationships" xmlns:p="http://schemas.openxmlformats.org/presentationml/2006/main">
  <p:tag name="NUM" val="1"/>
</p:tagLst>
</file>

<file path=ppt/tags/tag309.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10.xml><?xml version="1.0" encoding="utf-8"?>
<p:tagLst xmlns:a="http://schemas.openxmlformats.org/drawingml/2006/main" xmlns:r="http://schemas.openxmlformats.org/officeDocument/2006/relationships" xmlns:p="http://schemas.openxmlformats.org/presentationml/2006/main">
  <p:tag name="NUM" val="3"/>
</p:tagLst>
</file>

<file path=ppt/tags/tag311.xml><?xml version="1.0" encoding="utf-8"?>
<p:tagLst xmlns:a="http://schemas.openxmlformats.org/drawingml/2006/main" xmlns:r="http://schemas.openxmlformats.org/officeDocument/2006/relationships" xmlns:p="http://schemas.openxmlformats.org/presentationml/2006/main">
  <p:tag name="NUM" val="5"/>
</p:tagLst>
</file>

<file path=ppt/tags/tag312.xml><?xml version="1.0" encoding="utf-8"?>
<p:tagLst xmlns:a="http://schemas.openxmlformats.org/drawingml/2006/main" xmlns:r="http://schemas.openxmlformats.org/officeDocument/2006/relationships" xmlns:p="http://schemas.openxmlformats.org/presentationml/2006/main">
  <p:tag name="NUM" val="1"/>
</p:tagLst>
</file>

<file path=ppt/tags/tag313.xml><?xml version="1.0" encoding="utf-8"?>
<p:tagLst xmlns:a="http://schemas.openxmlformats.org/drawingml/2006/main" xmlns:r="http://schemas.openxmlformats.org/officeDocument/2006/relationships" xmlns:p="http://schemas.openxmlformats.org/presentationml/2006/main">
  <p:tag name="NUM" val="1"/>
</p:tagLst>
</file>

<file path=ppt/tags/tag314.xml><?xml version="1.0" encoding="utf-8"?>
<p:tagLst xmlns:a="http://schemas.openxmlformats.org/drawingml/2006/main" xmlns:r="http://schemas.openxmlformats.org/officeDocument/2006/relationships" xmlns:p="http://schemas.openxmlformats.org/presentationml/2006/main">
  <p:tag name="NUM" val="3"/>
</p:tagLst>
</file>

<file path=ppt/tags/tag315.xml><?xml version="1.0" encoding="utf-8"?>
<p:tagLst xmlns:a="http://schemas.openxmlformats.org/drawingml/2006/main" xmlns:r="http://schemas.openxmlformats.org/officeDocument/2006/relationships" xmlns:p="http://schemas.openxmlformats.org/presentationml/2006/main">
  <p:tag name="NUM" val="1"/>
</p:tagLst>
</file>

<file path=ppt/tags/tag316.xml><?xml version="1.0" encoding="utf-8"?>
<p:tagLst xmlns:a="http://schemas.openxmlformats.org/drawingml/2006/main" xmlns:r="http://schemas.openxmlformats.org/officeDocument/2006/relationships" xmlns:p="http://schemas.openxmlformats.org/presentationml/2006/main">
  <p:tag name="NUM" val="1"/>
</p:tagLst>
</file>

<file path=ppt/tags/tag317.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12"/>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6.xml><?xml version="1.0" encoding="utf-8"?>
<p:tagLst xmlns:a="http://schemas.openxmlformats.org/drawingml/2006/main" xmlns:r="http://schemas.openxmlformats.org/officeDocument/2006/relationships" xmlns:p="http://schemas.openxmlformats.org/presentationml/2006/main">
  <p:tag name="NUM" val="9"/>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4"/>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5"/>
</p:tagLst>
</file>

<file path=ppt/tags/tag48.xml><?xml version="1.0" encoding="utf-8"?>
<p:tagLst xmlns:a="http://schemas.openxmlformats.org/drawingml/2006/main" xmlns:r="http://schemas.openxmlformats.org/officeDocument/2006/relationships" xmlns:p="http://schemas.openxmlformats.org/presentationml/2006/main">
  <p:tag name="NUM" val="6"/>
</p:tagLst>
</file>

<file path=ppt/tags/tag49.xml><?xml version="1.0" encoding="utf-8"?>
<p:tagLst xmlns:a="http://schemas.openxmlformats.org/drawingml/2006/main" xmlns:r="http://schemas.openxmlformats.org/officeDocument/2006/relationships" xmlns:p="http://schemas.openxmlformats.org/presentationml/2006/main">
  <p:tag name="NUM" val="9"/>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11"/>
</p:tagLst>
</file>

<file path=ppt/tags/tag51.xml><?xml version="1.0" encoding="utf-8"?>
<p:tagLst xmlns:a="http://schemas.openxmlformats.org/drawingml/2006/main" xmlns:r="http://schemas.openxmlformats.org/officeDocument/2006/relationships" xmlns:p="http://schemas.openxmlformats.org/presentationml/2006/main">
  <p:tag name="NUM" val="13"/>
</p:tagLst>
</file>

<file path=ppt/tags/tag52.xml><?xml version="1.0" encoding="utf-8"?>
<p:tagLst xmlns:a="http://schemas.openxmlformats.org/drawingml/2006/main" xmlns:r="http://schemas.openxmlformats.org/officeDocument/2006/relationships" xmlns:p="http://schemas.openxmlformats.org/presentationml/2006/main">
  <p:tag name="NUM" val="10"/>
</p:tagLst>
</file>

<file path=ppt/tags/tag53.xml><?xml version="1.0" encoding="utf-8"?>
<p:tagLst xmlns:a="http://schemas.openxmlformats.org/drawingml/2006/main" xmlns:r="http://schemas.openxmlformats.org/officeDocument/2006/relationships" xmlns:p="http://schemas.openxmlformats.org/presentationml/2006/main">
  <p:tag name="NUM" val="12"/>
</p:tagLst>
</file>

<file path=ppt/tags/tag54.xml><?xml version="1.0" encoding="utf-8"?>
<p:tagLst xmlns:a="http://schemas.openxmlformats.org/drawingml/2006/main" xmlns:r="http://schemas.openxmlformats.org/officeDocument/2006/relationships" xmlns:p="http://schemas.openxmlformats.org/presentationml/2006/main">
  <p:tag name="NUM" val="14"/>
</p:tagLst>
</file>

<file path=ppt/tags/tag55.xml><?xml version="1.0" encoding="utf-8"?>
<p:tagLst xmlns:a="http://schemas.openxmlformats.org/drawingml/2006/main" xmlns:r="http://schemas.openxmlformats.org/officeDocument/2006/relationships" xmlns:p="http://schemas.openxmlformats.org/presentationml/2006/main">
  <p:tag name="NUM" val="15"/>
</p:tagLst>
</file>

<file path=ppt/tags/tag56.xml><?xml version="1.0" encoding="utf-8"?>
<p:tagLst xmlns:a="http://schemas.openxmlformats.org/drawingml/2006/main" xmlns:r="http://schemas.openxmlformats.org/officeDocument/2006/relationships" xmlns:p="http://schemas.openxmlformats.org/presentationml/2006/main">
  <p:tag name="NUM" val="8"/>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5"/>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6"/>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5"/>
</p:tagLst>
</file>

<file path=ppt/tags/tag64.xml><?xml version="1.0" encoding="utf-8"?>
<p:tagLst xmlns:a="http://schemas.openxmlformats.org/drawingml/2006/main" xmlns:r="http://schemas.openxmlformats.org/officeDocument/2006/relationships" xmlns:p="http://schemas.openxmlformats.org/presentationml/2006/main">
  <p:tag name="NUM" val="7"/>
</p:tagLst>
</file>

<file path=ppt/tags/tag65.xml><?xml version="1.0" encoding="utf-8"?>
<p:tagLst xmlns:a="http://schemas.openxmlformats.org/drawingml/2006/main" xmlns:r="http://schemas.openxmlformats.org/officeDocument/2006/relationships" xmlns:p="http://schemas.openxmlformats.org/presentationml/2006/main">
  <p:tag name="NUM" val="6"/>
</p:tagLst>
</file>

<file path=ppt/tags/tag66.xml><?xml version="1.0" encoding="utf-8"?>
<p:tagLst xmlns:a="http://schemas.openxmlformats.org/drawingml/2006/main" xmlns:r="http://schemas.openxmlformats.org/officeDocument/2006/relationships" xmlns:p="http://schemas.openxmlformats.org/presentationml/2006/main">
  <p:tag name="NUM" val="9"/>
</p:tagLst>
</file>

<file path=ppt/tags/tag67.xml><?xml version="1.0" encoding="utf-8"?>
<p:tagLst xmlns:a="http://schemas.openxmlformats.org/drawingml/2006/main" xmlns:r="http://schemas.openxmlformats.org/officeDocument/2006/relationships" xmlns:p="http://schemas.openxmlformats.org/presentationml/2006/main">
  <p:tag name="NUM" val="8"/>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5"/>
</p:tagLst>
</file>

<file path=ppt/tags/tag71.xml><?xml version="1.0" encoding="utf-8"?>
<p:tagLst xmlns:a="http://schemas.openxmlformats.org/drawingml/2006/main" xmlns:r="http://schemas.openxmlformats.org/officeDocument/2006/relationships" xmlns:p="http://schemas.openxmlformats.org/presentationml/2006/main">
  <p:tag name="NUM" val="6"/>
</p:tagLst>
</file>

<file path=ppt/tags/tag72.xml><?xml version="1.0" encoding="utf-8"?>
<p:tagLst xmlns:a="http://schemas.openxmlformats.org/drawingml/2006/main" xmlns:r="http://schemas.openxmlformats.org/officeDocument/2006/relationships" xmlns:p="http://schemas.openxmlformats.org/presentationml/2006/main">
  <p:tag name="NUM" val="7"/>
</p:tagLst>
</file>

<file path=ppt/tags/tag73.xml><?xml version="1.0" encoding="utf-8"?>
<p:tagLst xmlns:a="http://schemas.openxmlformats.org/drawingml/2006/main" xmlns:r="http://schemas.openxmlformats.org/officeDocument/2006/relationships" xmlns:p="http://schemas.openxmlformats.org/presentationml/2006/main">
  <p:tag name="NUM" val="8"/>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5"/>
</p:tagLst>
</file>

<file path=ppt/tags/tag77.xml><?xml version="1.0" encoding="utf-8"?>
<p:tagLst xmlns:a="http://schemas.openxmlformats.org/drawingml/2006/main" xmlns:r="http://schemas.openxmlformats.org/officeDocument/2006/relationships" xmlns:p="http://schemas.openxmlformats.org/presentationml/2006/main">
  <p:tag name="NUM" val="6"/>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5"/>
</p:tagLst>
</file>

<file path=ppt/tags/tag81.xml><?xml version="1.0" encoding="utf-8"?>
<p:tagLst xmlns:a="http://schemas.openxmlformats.org/drawingml/2006/main" xmlns:r="http://schemas.openxmlformats.org/officeDocument/2006/relationships" xmlns:p="http://schemas.openxmlformats.org/presentationml/2006/main">
  <p:tag name="NUM" val="6"/>
</p:tagLst>
</file>

<file path=ppt/tags/tag82.xml><?xml version="1.0" encoding="utf-8"?>
<p:tagLst xmlns:a="http://schemas.openxmlformats.org/drawingml/2006/main" xmlns:r="http://schemas.openxmlformats.org/officeDocument/2006/relationships" xmlns:p="http://schemas.openxmlformats.org/presentationml/2006/main">
  <p:tag name="NUM" val="7"/>
</p:tagLst>
</file>

<file path=ppt/tags/tag83.xml><?xml version="1.0" encoding="utf-8"?>
<p:tagLst xmlns:a="http://schemas.openxmlformats.org/drawingml/2006/main" xmlns:r="http://schemas.openxmlformats.org/officeDocument/2006/relationships" xmlns:p="http://schemas.openxmlformats.org/presentationml/2006/main">
  <p:tag name="NUM" val="8"/>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5"/>
</p:tagLst>
</file>

<file path=ppt/tags/tag87.xml><?xml version="1.0" encoding="utf-8"?>
<p:tagLst xmlns:a="http://schemas.openxmlformats.org/drawingml/2006/main" xmlns:r="http://schemas.openxmlformats.org/officeDocument/2006/relationships" xmlns:p="http://schemas.openxmlformats.org/presentationml/2006/main">
  <p:tag name="NUM" val="6"/>
</p:tagLst>
</file>

<file path=ppt/tags/tag88.xml><?xml version="1.0" encoding="utf-8"?>
<p:tagLst xmlns:a="http://schemas.openxmlformats.org/drawingml/2006/main" xmlns:r="http://schemas.openxmlformats.org/officeDocument/2006/relationships" xmlns:p="http://schemas.openxmlformats.org/presentationml/2006/main">
  <p:tag name="NUM" val="7"/>
</p:tagLst>
</file>

<file path=ppt/tags/tag89.xml><?xml version="1.0" encoding="utf-8"?>
<p:tagLst xmlns:a="http://schemas.openxmlformats.org/drawingml/2006/main" xmlns:r="http://schemas.openxmlformats.org/officeDocument/2006/relationships" xmlns:p="http://schemas.openxmlformats.org/presentationml/2006/main">
  <p:tag name="NUM" val="8"/>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ags/tag90.xml><?xml version="1.0" encoding="utf-8"?>
<p:tagLst xmlns:a="http://schemas.openxmlformats.org/drawingml/2006/main" xmlns:r="http://schemas.openxmlformats.org/officeDocument/2006/relationships" xmlns:p="http://schemas.openxmlformats.org/presentationml/2006/main">
  <p:tag name="NUM" val="9"/>
</p:tagLst>
</file>

<file path=ppt/tags/tag91.xml><?xml version="1.0" encoding="utf-8"?>
<p:tagLst xmlns:a="http://schemas.openxmlformats.org/drawingml/2006/main" xmlns:r="http://schemas.openxmlformats.org/officeDocument/2006/relationships" xmlns:p="http://schemas.openxmlformats.org/presentationml/2006/main">
  <p:tag name="NUM" val="10"/>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5"/>
</p:tagLst>
</file>

<file path=ppt/tags/tag95.xml><?xml version="1.0" encoding="utf-8"?>
<p:tagLst xmlns:a="http://schemas.openxmlformats.org/drawingml/2006/main" xmlns:r="http://schemas.openxmlformats.org/officeDocument/2006/relationships" xmlns:p="http://schemas.openxmlformats.org/presentationml/2006/main">
  <p:tag name="NUM" val="6"/>
</p:tagLst>
</file>

<file path=ppt/tags/tag96.xml><?xml version="1.0" encoding="utf-8"?>
<p:tagLst xmlns:a="http://schemas.openxmlformats.org/drawingml/2006/main" xmlns:r="http://schemas.openxmlformats.org/officeDocument/2006/relationships" xmlns:p="http://schemas.openxmlformats.org/presentationml/2006/main">
  <p:tag name="NUM" val="7"/>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d’ions">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8351793C3A0A478C01AAD95A017610" ma:contentTypeVersion="7" ma:contentTypeDescription="Crée un document." ma:contentTypeScope="" ma:versionID="12e69f1fd3da7e32253246be3dc1d05c">
  <xsd:schema xmlns:xsd="http://www.w3.org/2001/XMLSchema" xmlns:xs="http://www.w3.org/2001/XMLSchema" xmlns:p="http://schemas.microsoft.com/office/2006/metadata/properties" xmlns:ns2="a6d7c033-e07d-4c59-b3fd-b7c2e74b9b11" targetNamespace="http://schemas.microsoft.com/office/2006/metadata/properties" ma:root="true" ma:fieldsID="ab1ef6b74069bc44ccb706f0060c4e40" ns2:_="">
    <xsd:import namespace="a6d7c033-e07d-4c59-b3fd-b7c2e74b9b1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d7c033-e07d-4c59-b3fd-b7c2e74b9b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780EC6-C854-47F5-86E5-EF679F7AD321}"/>
</file>

<file path=customXml/itemProps2.xml><?xml version="1.0" encoding="utf-8"?>
<ds:datastoreItem xmlns:ds="http://schemas.openxmlformats.org/officeDocument/2006/customXml" ds:itemID="{53470A62-8653-4E0C-BE39-E91F20FB8063}"/>
</file>

<file path=customXml/itemProps3.xml><?xml version="1.0" encoding="utf-8"?>
<ds:datastoreItem xmlns:ds="http://schemas.openxmlformats.org/officeDocument/2006/customXml" ds:itemID="{90B54AFC-352B-4493-B3DE-09E00CC12FC7}"/>
</file>

<file path=docProps/app.xml><?xml version="1.0" encoding="utf-8"?>
<Properties xmlns="http://schemas.openxmlformats.org/officeDocument/2006/extended-properties" xmlns:vt="http://schemas.openxmlformats.org/officeDocument/2006/docPropsVTypes">
  <Template>{158F157D-5E85-4FED-83DB-7EDBDC1D3549}tf02900722</Template>
  <TotalTime>7573</TotalTime>
  <Words>4029</Words>
  <Application>Microsoft Office PowerPoint</Application>
  <PresentationFormat>Grand écran</PresentationFormat>
  <Paragraphs>856</Paragraphs>
  <Slides>74</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74</vt:i4>
      </vt:variant>
    </vt:vector>
  </HeadingPairs>
  <TitlesOfParts>
    <vt:vector size="85" baseType="lpstr">
      <vt:lpstr>Arial</vt:lpstr>
      <vt:lpstr>Bradley Hand ITC</vt:lpstr>
      <vt:lpstr>Calibri</vt:lpstr>
      <vt:lpstr>Century Gothic</vt:lpstr>
      <vt:lpstr>Lucida Console</vt:lpstr>
      <vt:lpstr>Segoe UI</vt:lpstr>
      <vt:lpstr>Segoe UI Historic</vt:lpstr>
      <vt:lpstr>Verdana</vt:lpstr>
      <vt:lpstr>WebHostingHub-Glyphs</vt:lpstr>
      <vt:lpstr>Wingdings 3</vt:lpstr>
      <vt:lpstr>Salle d’ions</vt:lpstr>
      <vt:lpstr>Initiation au Scripting avec PowerShell</vt:lpstr>
      <vt:lpstr>Présentation PowerPoint</vt:lpstr>
      <vt:lpstr>Programme</vt:lpstr>
      <vt:lpstr>Initiation au Scripting avec PowerShell</vt:lpstr>
      <vt:lpstr>L’évolution de PowerShell dans le temps</vt:lpstr>
      <vt:lpstr>Les différentes versions</vt:lpstr>
      <vt:lpstr>Systèmes d’exploitation non Microsoft</vt:lpstr>
      <vt:lpstr>PowerShell Core</vt:lpstr>
      <vt:lpstr>Les particularités PowerShell Core</vt:lpstr>
      <vt:lpstr>PowerShell ISE</vt:lpstr>
      <vt:lpstr>PowerShell ISE : fonctionnalités</vt:lpstr>
      <vt:lpstr>Mécanismes de protection</vt:lpstr>
      <vt:lpstr>Mécanismes de protection</vt:lpstr>
      <vt:lpstr>Initiation au Scripting avec PowerShell</vt:lpstr>
      <vt:lpstr>Structure des commandes</vt:lpstr>
      <vt:lpstr>Les 3 commandes fondamentales</vt:lpstr>
      <vt:lpstr>Get-Command</vt:lpstr>
      <vt:lpstr>Get-Command</vt:lpstr>
      <vt:lpstr>Get-Help</vt:lpstr>
      <vt:lpstr>Get-Help</vt:lpstr>
      <vt:lpstr>Get-Help</vt:lpstr>
      <vt:lpstr>Get-Member</vt:lpstr>
      <vt:lpstr>PowerShell, un langage orienté objet</vt:lpstr>
      <vt:lpstr>Get-Member : Propriétés</vt:lpstr>
      <vt:lpstr>Get-Member : Méthodes</vt:lpstr>
      <vt:lpstr>Get-Member : Exemple</vt:lpstr>
      <vt:lpstr>Get-Member</vt:lpstr>
      <vt:lpstr>Get-Member</vt:lpstr>
      <vt:lpstr>Gestion de l’arborescence</vt:lpstr>
      <vt:lpstr>Initiation au Scripting avec PowerShell</vt:lpstr>
      <vt:lpstr>Manipuler les objets dans le pipeline : Select</vt:lpstr>
      <vt:lpstr>Manipuler les objets dans le pipeline : Where</vt:lpstr>
      <vt:lpstr>Manipuler les objets dans le pipeline : Where</vt:lpstr>
      <vt:lpstr>Manipuler les objets dans le pipeline : Where</vt:lpstr>
      <vt:lpstr>Manipuler les objets dans le pipeline : Where</vt:lpstr>
      <vt:lpstr>Présentation PowerPoint</vt:lpstr>
      <vt:lpstr>Présentation PowerPoint</vt:lpstr>
      <vt:lpstr>Présentation PowerPoint</vt:lpstr>
      <vt:lpstr>Présentation PowerPoint</vt:lpstr>
      <vt:lpstr>Ecrire dans un fichier</vt:lpstr>
      <vt:lpstr>Export et conversions</vt:lpstr>
      <vt:lpstr>Export et conversions</vt:lpstr>
      <vt:lpstr>Import</vt:lpstr>
      <vt:lpstr>Les commandes de formatage</vt:lpstr>
      <vt:lpstr>Les commandes de formatage : Format-Table</vt:lpstr>
      <vt:lpstr>Les commandes de formatage : Format-Table</vt:lpstr>
      <vt:lpstr>Les commandes de formatage : Format-Table</vt:lpstr>
      <vt:lpstr>Les commandes de formatage : Format-Wide</vt:lpstr>
      <vt:lpstr>Les commandes de formatage : Format-List</vt:lpstr>
      <vt:lpstr>Initiation au Scripting avec PowerShell</vt:lpstr>
      <vt:lpstr>Les Variables</vt:lpstr>
      <vt:lpstr>Les Variables</vt:lpstr>
      <vt:lpstr>Les Variables</vt:lpstr>
      <vt:lpstr>Les Variables</vt:lpstr>
      <vt:lpstr>Les Variables</vt:lpstr>
      <vt:lpstr>Les Structures</vt:lpstr>
      <vt:lpstr>Les Structures : If</vt:lpstr>
      <vt:lpstr>Les Structures : While</vt:lpstr>
      <vt:lpstr>Les Structures : ForEach</vt:lpstr>
      <vt:lpstr>Les Structures : Switch</vt:lpstr>
      <vt:lpstr>Les Structures : Try Catch (Finally…)</vt:lpstr>
      <vt:lpstr>Initiation au Scripting avec PowerShell</vt:lpstr>
      <vt:lpstr>Le Remoting</vt:lpstr>
      <vt:lpstr>Le Remoting</vt:lpstr>
      <vt:lpstr>PSSession: Ouverture de session à distance</vt:lpstr>
      <vt:lpstr>PSSession</vt:lpstr>
      <vt:lpstr>Le Remoting</vt:lpstr>
      <vt:lpstr>Initiation au Scripting avec PowerShell</vt:lpstr>
      <vt:lpstr>Les modules</vt:lpstr>
      <vt:lpstr>Les modules</vt:lpstr>
      <vt:lpstr>Les modules</vt:lpstr>
      <vt:lpstr>Les modules</vt:lpstr>
      <vt:lpstr>Les modules</vt:lpstr>
      <vt:lpstr>Les profils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au Scripting avec PowerShell</dc:title>
  <dc:creator>stella Rouliere</dc:creator>
  <cp:lastModifiedBy>stella Rouliere</cp:lastModifiedBy>
  <cp:revision>44</cp:revision>
  <dcterms:created xsi:type="dcterms:W3CDTF">2020-09-25T08:35:52Z</dcterms:created>
  <dcterms:modified xsi:type="dcterms:W3CDTF">2020-09-30T14:49:06Z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0x010100C48351793C3A0A478C01AAD95A017610</vt:lpwstr>
  </property>
</Properties>
</file>